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7"/>
  </p:notesMasterIdLst>
  <p:sldIdLst>
    <p:sldId id="256" r:id="rId6"/>
    <p:sldId id="547" r:id="rId7"/>
    <p:sldId id="271" r:id="rId8"/>
    <p:sldId id="258" r:id="rId9"/>
    <p:sldId id="546" r:id="rId10"/>
    <p:sldId id="559" r:id="rId11"/>
    <p:sldId id="575" r:id="rId12"/>
    <p:sldId id="558" r:id="rId13"/>
    <p:sldId id="585" r:id="rId14"/>
    <p:sldId id="586" r:id="rId15"/>
    <p:sldId id="587" r:id="rId16"/>
    <p:sldId id="579" r:id="rId17"/>
    <p:sldId id="562" r:id="rId18"/>
    <p:sldId id="564" r:id="rId19"/>
    <p:sldId id="563" r:id="rId20"/>
    <p:sldId id="573" r:id="rId21"/>
    <p:sldId id="555" r:id="rId22"/>
    <p:sldId id="565" r:id="rId23"/>
    <p:sldId id="566" r:id="rId24"/>
    <p:sldId id="574" r:id="rId25"/>
    <p:sldId id="590" r:id="rId26"/>
    <p:sldId id="568" r:id="rId27"/>
    <p:sldId id="588" r:id="rId28"/>
    <p:sldId id="589" r:id="rId29"/>
    <p:sldId id="572" r:id="rId30"/>
    <p:sldId id="591" r:id="rId31"/>
    <p:sldId id="592" r:id="rId32"/>
    <p:sldId id="593" r:id="rId33"/>
    <p:sldId id="577" r:id="rId34"/>
    <p:sldId id="595" r:id="rId35"/>
    <p:sldId id="594"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27">
          <p15:clr>
            <a:srgbClr val="A4A3A4"/>
          </p15:clr>
        </p15:guide>
        <p15:guide id="3" orient="horz" pos="310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66971" autoAdjust="0"/>
  </p:normalViewPr>
  <p:slideViewPr>
    <p:cSldViewPr snapToGrid="0">
      <p:cViewPr varScale="1">
        <p:scale>
          <a:sx n="112" d="100"/>
          <a:sy n="112" d="100"/>
        </p:scale>
        <p:origin x="1188" y="96"/>
      </p:cViewPr>
      <p:guideLst>
        <p:guide orient="horz" pos="1620"/>
        <p:guide orient="horz" pos="327"/>
        <p:guide orient="horz" pos="31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DB6385-02AA-4D88-85F3-C0DBF213467E}" type="datetimeFigureOut">
              <a:rPr lang="en-GB" smtClean="0"/>
              <a:t>13/10/2025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04596-92A9-4F8A-9B79-93BCFC2F8D94}" type="slidenum">
              <a:rPr lang="en-GB" smtClean="0"/>
              <a:t>‹#›</a:t>
            </a:fld>
            <a:endParaRPr lang="en-GB"/>
          </a:p>
        </p:txBody>
      </p:sp>
    </p:spTree>
    <p:extLst>
      <p:ext uri="{BB962C8B-B14F-4D97-AF65-F5344CB8AC3E}">
        <p14:creationId xmlns:p14="http://schemas.microsoft.com/office/powerpoint/2010/main" val="3479304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1</a:t>
            </a:fld>
            <a:endParaRPr lang="en-GB"/>
          </a:p>
        </p:txBody>
      </p:sp>
    </p:spTree>
    <p:extLst>
      <p:ext uri="{BB962C8B-B14F-4D97-AF65-F5344CB8AC3E}">
        <p14:creationId xmlns:p14="http://schemas.microsoft.com/office/powerpoint/2010/main" val="2111152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92BA-0E34-F70F-3CFA-E4A147709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A2ABC-6867-2AB1-262E-5BA566F2A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73331-776A-6850-F072-269C52D4125C}"/>
              </a:ext>
            </a:extLst>
          </p:cNvPr>
          <p:cNvSpPr>
            <a:spLocks noGrp="1"/>
          </p:cNvSpPr>
          <p:nvPr>
            <p:ph type="body" idx="1"/>
          </p:nvPr>
        </p:nvSpPr>
        <p:spPr/>
        <p:txBody>
          <a:bodyPr/>
          <a:lstStyle/>
          <a:p>
            <a:r>
              <a:rPr lang="en-GB" u="sng" dirty="0"/>
              <a:t>Stewardship of new planting:</a:t>
            </a:r>
            <a:r>
              <a:rPr lang="en-GB" dirty="0"/>
              <a:t> Most participants expressed care for and a desire to protect the new woodlands. Noticing the trees growing and woodlands otherwise developing and changing contributed to these feelings, and some participants described themselves as ‘stewards’ or felt ownership in some way. </a:t>
            </a:r>
          </a:p>
          <a:p>
            <a:r>
              <a:rPr lang="en-GB" dirty="0"/>
              <a:t>These feelings were particularly strong if they had participated in the planting of the trees or volunteered to undertake other woodland management activities </a:t>
            </a:r>
          </a:p>
          <a:p>
            <a:r>
              <a:rPr lang="en-GB" dirty="0"/>
              <a:t>Feelings of stewardship appeared to be linked to factors such as the participants’ sense of place and belonging in these woodlands and the different values they placed on the woodlands, such as for socialising or inspiration.</a:t>
            </a:r>
          </a:p>
          <a:p>
            <a:endParaRPr lang="en-GB" dirty="0">
              <a:ea typeface="Calibri"/>
              <a:cs typeface="Calibri"/>
            </a:endParaRPr>
          </a:p>
        </p:txBody>
      </p:sp>
      <p:sp>
        <p:nvSpPr>
          <p:cNvPr id="4" name="Slide Number Placeholder 3">
            <a:extLst>
              <a:ext uri="{FF2B5EF4-FFF2-40B4-BE49-F238E27FC236}">
                <a16:creationId xmlns:a16="http://schemas.microsoft.com/office/drawing/2014/main" id="{DF463FC2-DD64-FCCB-72B1-AF6127FB83EF}"/>
              </a:ext>
            </a:extLst>
          </p:cNvPr>
          <p:cNvSpPr>
            <a:spLocks noGrp="1"/>
          </p:cNvSpPr>
          <p:nvPr>
            <p:ph type="sldNum" sz="quarter" idx="5"/>
          </p:nvPr>
        </p:nvSpPr>
        <p:spPr/>
        <p:txBody>
          <a:bodyPr/>
          <a:lstStyle/>
          <a:p>
            <a:fld id="{20504596-92A9-4F8A-9B79-93BCFC2F8D94}" type="slidenum">
              <a:rPr lang="en-GB" smtClean="0"/>
              <a:t>10</a:t>
            </a:fld>
            <a:endParaRPr lang="en-GB"/>
          </a:p>
        </p:txBody>
      </p:sp>
    </p:spTree>
    <p:extLst>
      <p:ext uri="{BB962C8B-B14F-4D97-AF65-F5344CB8AC3E}">
        <p14:creationId xmlns:p14="http://schemas.microsoft.com/office/powerpoint/2010/main" val="190261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03A77-3FA1-F865-DA40-CC4943CE0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73E76-907A-45B1-7D51-D6987835A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DB616-979A-3825-10B9-5999D22F0C6C}"/>
              </a:ext>
            </a:extLst>
          </p:cNvPr>
          <p:cNvSpPr>
            <a:spLocks noGrp="1"/>
          </p:cNvSpPr>
          <p:nvPr>
            <p:ph type="body" idx="1"/>
          </p:nvPr>
        </p:nvSpPr>
        <p:spPr/>
        <p:txBody>
          <a:bodyPr/>
          <a:lstStyle/>
          <a:p>
            <a:pPr algn="just">
              <a:spcBef>
                <a:spcPts val="600"/>
              </a:spcBef>
              <a:tabLst>
                <a:tab pos="2637155" algn="ctr"/>
                <a:tab pos="5274310" algn="r"/>
                <a:tab pos="180340" algn="r"/>
                <a:tab pos="450215" algn="l"/>
              </a:tabLst>
            </a:pPr>
            <a:r>
              <a:rPr lang="en-GB" u="sng" dirty="0"/>
              <a:t>Protection from development</a:t>
            </a:r>
            <a:r>
              <a:rPr lang="en-GB" dirty="0"/>
              <a:t>: A number of p</a:t>
            </a:r>
            <a:r>
              <a:rPr lang="en-GB" sz="1800" dirty="0">
                <a:effectLst/>
                <a:latin typeface="Aptos" panose="020B0004020202020204" pitchFamily="34" charset="0"/>
                <a:ea typeface="Times New Roman" panose="02020603050405020304" pitchFamily="18" charset="0"/>
                <a:cs typeface="Calibri" panose="020F0502020204030204" pitchFamily="34" charset="0"/>
              </a:rPr>
              <a:t>articipants in both case study areas were concerned about the rate of built development in their local area and expressed concerns over the lack of space for nature to expand locally. Newly planted woodland provided them with some reassurance that there is space for nature now and into the future, thereby conferring some form of protection from ‘over-development’ of their local area.</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Font typeface="Arial"/>
              <a:buNone/>
            </a:pPr>
            <a:endParaRPr lang="en-GB" u="sng"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u="sng" dirty="0"/>
              <a:t>Opportunities for learning</a:t>
            </a:r>
            <a:r>
              <a:rPr lang="en-GB" dirty="0"/>
              <a:t>: </a:t>
            </a:r>
            <a:r>
              <a:rPr lang="en-GB" sz="1800" dirty="0">
                <a:effectLst/>
                <a:latin typeface="Aptos" panose="020B0004020202020204" pitchFamily="34" charset="0"/>
                <a:ea typeface="Times New Roman" panose="02020603050405020304" pitchFamily="18" charset="0"/>
                <a:cs typeface="Calibri" panose="020F0502020204030204" pitchFamily="34" charset="0"/>
              </a:rPr>
              <a:t>Participants mentioned different aspects of learning or curiosity in relation to new woodlands. New woodland being distinct from older, established woodland in that they offer the opportunity to observe more rapid change. Noticing the appearance of new bird and plant species for example. Some participants explicitly linked this mental stimulation and sparking of curiosity to mental health benefits.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Font typeface="Arial"/>
              <a:buNone/>
            </a:pPr>
            <a:endParaRPr lang="en-GB"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18B316BC-3734-B4D7-B4E3-46EEE3817045}"/>
              </a:ext>
            </a:extLst>
          </p:cNvPr>
          <p:cNvSpPr>
            <a:spLocks noGrp="1"/>
          </p:cNvSpPr>
          <p:nvPr>
            <p:ph type="sldNum" sz="quarter" idx="5"/>
          </p:nvPr>
        </p:nvSpPr>
        <p:spPr/>
        <p:txBody>
          <a:bodyPr/>
          <a:lstStyle/>
          <a:p>
            <a:fld id="{20504596-92A9-4F8A-9B79-93BCFC2F8D94}" type="slidenum">
              <a:rPr lang="en-GB" smtClean="0"/>
              <a:t>11</a:t>
            </a:fld>
            <a:endParaRPr lang="en-GB"/>
          </a:p>
        </p:txBody>
      </p:sp>
    </p:spTree>
    <p:extLst>
      <p:ext uri="{BB962C8B-B14F-4D97-AF65-F5344CB8AC3E}">
        <p14:creationId xmlns:p14="http://schemas.microsoft.com/office/powerpoint/2010/main" val="6050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002E-2FC7-6FED-D69C-5DAD4DD1F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D47DE-32EC-4507-C954-AA6C77181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311D1-2F6E-0408-3261-5B27D065804C}"/>
              </a:ext>
            </a:extLst>
          </p:cNvPr>
          <p:cNvSpPr>
            <a:spLocks noGrp="1"/>
          </p:cNvSpPr>
          <p:nvPr>
            <p:ph type="body" idx="1"/>
          </p:nvPr>
        </p:nvSpPr>
        <p:spPr/>
        <p:txBody>
          <a:bodyPr/>
          <a:lstStyle/>
          <a:p>
            <a:pPr marL="0" indent="0">
              <a:buFont typeface="Arial"/>
              <a:buNone/>
            </a:pPr>
            <a:r>
              <a:rPr lang="en-GB" u="none" dirty="0"/>
              <a:t>We also identified themes relating to safety and protection and also finding hope and resilience – with </a:t>
            </a:r>
            <a:r>
              <a:rPr lang="en-GB" sz="1200" b="0" i="0" u="none" dirty="0">
                <a:effectLst/>
                <a:latin typeface="Aptos" panose="020B0004020202020204" pitchFamily="34" charset="0"/>
                <a:cs typeface="Calibri" panose="020F0502020204030204" pitchFamily="34" charset="0"/>
              </a:rPr>
              <a:t>p</a:t>
            </a:r>
            <a:r>
              <a:rPr lang="en-GB" sz="1200" dirty="0">
                <a:effectLst/>
                <a:latin typeface="Aptos" panose="020B0004020202020204" pitchFamily="34" charset="0"/>
                <a:ea typeface="Times New Roman" panose="02020603050405020304" pitchFamily="18" charset="0"/>
                <a:cs typeface="Calibri" panose="020F0502020204030204" pitchFamily="34" charset="0"/>
              </a:rPr>
              <a:t>articipants mentioning feelings of hope, positivity and optimism from observing the young trees grow.</a:t>
            </a:r>
            <a:endParaRPr lang="en-GB" u="none" dirty="0"/>
          </a:p>
          <a:p>
            <a:pPr marL="0" indent="0">
              <a:buFont typeface="Arial"/>
              <a:buNone/>
            </a:pPr>
            <a:endParaRPr lang="en-GB" u="sng" dirty="0"/>
          </a:p>
          <a:p>
            <a:pPr marL="0" indent="0">
              <a:buFont typeface="Arial"/>
              <a:buNone/>
            </a:pPr>
            <a:r>
              <a:rPr lang="en-GB" u="sng" dirty="0"/>
              <a:t>Sense of safety</a:t>
            </a:r>
            <a:r>
              <a:rPr lang="en-GB" dirty="0"/>
              <a:t>: </a:t>
            </a:r>
            <a:r>
              <a:rPr lang="en-GB" sz="1800" dirty="0">
                <a:effectLst/>
                <a:latin typeface="Aptos" panose="020B0004020202020204" pitchFamily="34" charset="0"/>
                <a:ea typeface="Times New Roman" panose="02020603050405020304" pitchFamily="18" charset="0"/>
                <a:cs typeface="Calibri" panose="020F0502020204030204" pitchFamily="34" charset="0"/>
              </a:rPr>
              <a:t>Feelings of safety in woodlands was explored by a few participants, but from different viewpoints. Some participants worried about hurting themselves while visiting or the danger posed by others. There was some indication that the more open nature of the new woodlands can feel safer for some people. </a:t>
            </a:r>
            <a:endParaRPr lang="en-US" dirty="0"/>
          </a:p>
          <a:p>
            <a:pPr marL="0" indent="0">
              <a:buFont typeface="Arial"/>
              <a:buNone/>
            </a:pPr>
            <a:endParaRPr lang="en-GB" sz="1800" dirty="0">
              <a:effectLst/>
              <a:latin typeface="Aptos" panose="020B0004020202020204" pitchFamily="34" charset="0"/>
              <a:ea typeface="Times New Roman" panose="02020603050405020304" pitchFamily="18" charset="0"/>
              <a:cs typeface="Calibri" panose="020F0502020204030204" pitchFamily="34" charset="0"/>
            </a:endParaRPr>
          </a:p>
          <a:p>
            <a:pPr algn="just">
              <a:spcBef>
                <a:spcPts val="600"/>
              </a:spcBef>
              <a:spcAft>
                <a:spcPts val="300"/>
              </a:spcAft>
            </a:pPr>
            <a:r>
              <a:rPr lang="en-GB" sz="1800" b="0" i="0" u="sng" dirty="0">
                <a:effectLst/>
                <a:latin typeface="Calibri" panose="020F0502020204030204" pitchFamily="34" charset="0"/>
                <a:cs typeface="Times New Roman" panose="02020603050405020304" pitchFamily="18" charset="0"/>
              </a:rPr>
              <a:t>Finding hope and resilience in new woodlands: </a:t>
            </a:r>
            <a:r>
              <a:rPr lang="en-GB" sz="1800" b="0" i="0" u="sng" dirty="0">
                <a:effectLst/>
                <a:latin typeface="Aptos" panose="020B0004020202020204" pitchFamily="34" charset="0"/>
                <a:cs typeface="Calibri" panose="020F0502020204030204" pitchFamily="34" charset="0"/>
              </a:rPr>
              <a:t>P</a:t>
            </a:r>
            <a:r>
              <a:rPr lang="en-GB" sz="1800" dirty="0">
                <a:effectLst/>
                <a:latin typeface="Aptos" panose="020B0004020202020204" pitchFamily="34" charset="0"/>
                <a:ea typeface="Times New Roman" panose="02020603050405020304" pitchFamily="18" charset="0"/>
                <a:cs typeface="Calibri" panose="020F0502020204030204" pitchFamily="34" charset="0"/>
              </a:rPr>
              <a:t>articipants mentioned feelings of hope, positivity and optimism from observing the young trees grow. In particular, engaging in tree planting or other environmental behaviours in relation to the study site, provided participants with a sense of agency – an ability to do something about the state of nature and the climate.</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B28884F9-268E-2C23-09F5-BDCB9CC516FF}"/>
              </a:ext>
            </a:extLst>
          </p:cNvPr>
          <p:cNvSpPr>
            <a:spLocks noGrp="1"/>
          </p:cNvSpPr>
          <p:nvPr>
            <p:ph type="sldNum" sz="quarter" idx="5"/>
          </p:nvPr>
        </p:nvSpPr>
        <p:spPr/>
        <p:txBody>
          <a:bodyPr/>
          <a:lstStyle/>
          <a:p>
            <a:fld id="{20504596-92A9-4F8A-9B79-93BCFC2F8D94}" type="slidenum">
              <a:rPr lang="en-GB" smtClean="0"/>
              <a:t>12</a:t>
            </a:fld>
            <a:endParaRPr lang="en-GB"/>
          </a:p>
        </p:txBody>
      </p:sp>
    </p:spTree>
    <p:extLst>
      <p:ext uri="{BB962C8B-B14F-4D97-AF65-F5344CB8AC3E}">
        <p14:creationId xmlns:p14="http://schemas.microsoft.com/office/powerpoint/2010/main" val="317519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E765F-DEBE-C8A5-7833-C4E8F5DF3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4E38B-B898-B70D-F2F9-7F8C79EFB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0AAAC-070E-6AF6-931B-827856989CAE}"/>
              </a:ext>
            </a:extLst>
          </p:cNvPr>
          <p:cNvSpPr>
            <a:spLocks noGrp="1"/>
          </p:cNvSpPr>
          <p:nvPr>
            <p:ph type="body" idx="1"/>
          </p:nvPr>
        </p:nvSpPr>
        <p:spPr/>
        <p:txBody>
          <a:bodyPr/>
          <a:lstStyle/>
          <a:p>
            <a:r>
              <a:rPr lang="en-GB" dirty="0"/>
              <a:t>Each person has a unique combination of wellbeing benefits from these sites</a:t>
            </a:r>
            <a:r>
              <a:rPr lang="en-US" dirty="0"/>
              <a:t> </a:t>
            </a:r>
            <a:endParaRPr lang="en-GB" dirty="0"/>
          </a:p>
          <a:p>
            <a:r>
              <a:rPr lang="en-GB" dirty="0">
                <a:ea typeface="Calibri"/>
                <a:cs typeface="Calibri"/>
              </a:rPr>
              <a:t>Highly dependent on who they are as people and what they need nature to do for them</a:t>
            </a:r>
          </a:p>
          <a:p>
            <a:endParaRPr lang="en-GB" dirty="0">
              <a:ea typeface="Calibri"/>
              <a:cs typeface="Calibri"/>
            </a:endParaRPr>
          </a:p>
        </p:txBody>
      </p:sp>
      <p:sp>
        <p:nvSpPr>
          <p:cNvPr id="4" name="Slide Number Placeholder 3">
            <a:extLst>
              <a:ext uri="{FF2B5EF4-FFF2-40B4-BE49-F238E27FC236}">
                <a16:creationId xmlns:a16="http://schemas.microsoft.com/office/drawing/2014/main" id="{832D7928-B91D-DC07-1B2D-EDA7D6579BCB}"/>
              </a:ext>
            </a:extLst>
          </p:cNvPr>
          <p:cNvSpPr>
            <a:spLocks noGrp="1"/>
          </p:cNvSpPr>
          <p:nvPr>
            <p:ph type="sldNum" sz="quarter" idx="5"/>
          </p:nvPr>
        </p:nvSpPr>
        <p:spPr/>
        <p:txBody>
          <a:bodyPr/>
          <a:lstStyle/>
          <a:p>
            <a:fld id="{20504596-92A9-4F8A-9B79-93BCFC2F8D94}" type="slidenum">
              <a:rPr lang="en-GB" smtClean="0"/>
              <a:t>13</a:t>
            </a:fld>
            <a:endParaRPr lang="en-GB"/>
          </a:p>
        </p:txBody>
      </p:sp>
    </p:spTree>
    <p:extLst>
      <p:ext uri="{BB962C8B-B14F-4D97-AF65-F5344CB8AC3E}">
        <p14:creationId xmlns:p14="http://schemas.microsoft.com/office/powerpoint/2010/main" val="79748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1035F-CC44-BA7C-3037-1C73BA85A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E85BB-62AB-C4AC-B526-BF23CDC25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B99A8-ED11-12F8-4880-6F0E9DAD0329}"/>
              </a:ext>
            </a:extLst>
          </p:cNvPr>
          <p:cNvSpPr>
            <a:spLocks noGrp="1"/>
          </p:cNvSpPr>
          <p:nvPr>
            <p:ph type="body" idx="1"/>
          </p:nvPr>
        </p:nvSpPr>
        <p:spPr/>
        <p:txBody>
          <a:bodyPr/>
          <a:lstStyle/>
          <a:p>
            <a:r>
              <a:rPr lang="en-GB" dirty="0"/>
              <a:t>Self-determination relates to a person’s ability to grow and become what they perceive to be the best version of themselves. Three components contribute to this – autonomy, relatedness and competence (Ryan and Deci 2000; </a:t>
            </a:r>
            <a:r>
              <a:rPr lang="en-GB" dirty="0" err="1"/>
              <a:t>Cetas</a:t>
            </a:r>
            <a:r>
              <a:rPr lang="en-GB" dirty="0"/>
              <a:t> and </a:t>
            </a:r>
            <a:r>
              <a:rPr lang="en-GB" dirty="0" err="1"/>
              <a:t>Yasué</a:t>
            </a:r>
            <a:r>
              <a:rPr lang="en-GB" dirty="0"/>
              <a:t> 2017). Bennett et al. (2018) outline that “</a:t>
            </a:r>
            <a:r>
              <a:rPr lang="en-GB" i="1" dirty="0"/>
              <a:t>Autonomy refers to the desire to be able to affect one’s own future, relatedness is about feeling connected or belonging to a group, and competence refers to the feeling of being able to act and to achieve one’s goals</a:t>
            </a:r>
            <a:r>
              <a:rPr lang="en-GB" dirty="0"/>
              <a:t>”</a:t>
            </a:r>
          </a:p>
          <a:p>
            <a:endParaRPr lang="en-GB" dirty="0">
              <a:ea typeface="Calibri"/>
              <a:cs typeface="Calibri"/>
            </a:endParaRPr>
          </a:p>
          <a:p>
            <a:r>
              <a:rPr lang="en-GB" dirty="0">
                <a:ea typeface="Calibri"/>
                <a:cs typeface="Calibri"/>
              </a:rPr>
              <a:t>This has been explored in depth in the report</a:t>
            </a:r>
          </a:p>
        </p:txBody>
      </p:sp>
      <p:sp>
        <p:nvSpPr>
          <p:cNvPr id="4" name="Slide Number Placeholder 3">
            <a:extLst>
              <a:ext uri="{FF2B5EF4-FFF2-40B4-BE49-F238E27FC236}">
                <a16:creationId xmlns:a16="http://schemas.microsoft.com/office/drawing/2014/main" id="{2B6F523A-B708-388E-2EFB-DE50705FE103}"/>
              </a:ext>
            </a:extLst>
          </p:cNvPr>
          <p:cNvSpPr>
            <a:spLocks noGrp="1"/>
          </p:cNvSpPr>
          <p:nvPr>
            <p:ph type="sldNum" sz="quarter" idx="5"/>
          </p:nvPr>
        </p:nvSpPr>
        <p:spPr/>
        <p:txBody>
          <a:bodyPr/>
          <a:lstStyle/>
          <a:p>
            <a:fld id="{20504596-92A9-4F8A-9B79-93BCFC2F8D94}" type="slidenum">
              <a:rPr lang="en-GB" smtClean="0"/>
              <a:t>14</a:t>
            </a:fld>
            <a:endParaRPr lang="en-GB"/>
          </a:p>
        </p:txBody>
      </p:sp>
    </p:spTree>
    <p:extLst>
      <p:ext uri="{BB962C8B-B14F-4D97-AF65-F5344CB8AC3E}">
        <p14:creationId xmlns:p14="http://schemas.microsoft.com/office/powerpoint/2010/main" val="2722356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27B8-D16E-E833-7870-B525E624E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D4C06-A35A-6DFA-F761-9E945EE70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4A918-0B27-E442-8D04-32A84B69AAF2}"/>
              </a:ext>
            </a:extLst>
          </p:cNvPr>
          <p:cNvSpPr>
            <a:spLocks noGrp="1"/>
          </p:cNvSpPr>
          <p:nvPr>
            <p:ph type="body" idx="1"/>
          </p:nvPr>
        </p:nvSpPr>
        <p:spPr/>
        <p:txBody>
          <a:bodyPr/>
          <a:lstStyle/>
          <a:p>
            <a:r>
              <a:rPr lang="en-GB" dirty="0"/>
              <a:t>Tend to assume new planting / young woodlands will provide the same benefits as existing woodlands, however we found they:</a:t>
            </a:r>
            <a:endParaRPr lang="en-US" dirty="0"/>
          </a:p>
          <a:p>
            <a:endParaRPr lang="en-GB" dirty="0">
              <a:ea typeface="Calibri"/>
              <a:cs typeface="Calibri"/>
            </a:endParaRPr>
          </a:p>
          <a:p>
            <a:pPr marL="171450" indent="-171450">
              <a:buFont typeface="Arial"/>
              <a:buChar char="•"/>
            </a:pPr>
            <a:r>
              <a:rPr lang="en-GB" dirty="0"/>
              <a:t>Evoke different emotions – for example as light and energetic</a:t>
            </a:r>
            <a:r>
              <a:rPr lang="en-US" dirty="0"/>
              <a:t> </a:t>
            </a:r>
            <a:endParaRPr lang="en-GB" dirty="0"/>
          </a:p>
          <a:p>
            <a:pPr marL="171450" indent="-171450">
              <a:buFont typeface="Arial"/>
              <a:buChar char="•"/>
            </a:pPr>
            <a:r>
              <a:rPr lang="en-GB" dirty="0"/>
              <a:t>The rate of change can be positive, such as new species appearing, but can be negative, such as masking cherished views </a:t>
            </a:r>
          </a:p>
          <a:p>
            <a:pPr marL="171450" indent="-171450">
              <a:buFont typeface="Arial"/>
              <a:buChar char="•"/>
            </a:pPr>
            <a:r>
              <a:rPr lang="en-GB" dirty="0"/>
              <a:t>Observing the growth of trees alongside one's own life – note passing of time</a:t>
            </a:r>
            <a:r>
              <a:rPr lang="en-US" dirty="0"/>
              <a:t> </a:t>
            </a:r>
            <a:endParaRPr lang="en-GB" dirty="0"/>
          </a:p>
          <a:p>
            <a:pPr marL="171450" indent="-171450">
              <a:buFont typeface="Arial"/>
              <a:buChar char="•"/>
            </a:pPr>
            <a:r>
              <a:rPr lang="en-GB" dirty="0"/>
              <a:t>Provide a sense of hope</a:t>
            </a:r>
            <a:r>
              <a:rPr lang="en-US" dirty="0"/>
              <a:t> </a:t>
            </a:r>
            <a:endParaRPr lang="en-GB" dirty="0"/>
          </a:p>
          <a:p>
            <a:pPr marL="171450" indent="-171450">
              <a:buFont typeface="Arial"/>
              <a:buChar char="•"/>
            </a:pPr>
            <a:r>
              <a:rPr lang="en-GB" dirty="0"/>
              <a:t>Opportunity to act on environmental or local concerns through engagement e.g. tree planting</a:t>
            </a:r>
            <a:r>
              <a:rPr lang="en-US" dirty="0"/>
              <a:t> </a:t>
            </a:r>
            <a:endParaRPr lang="en-GB" dirty="0"/>
          </a:p>
          <a:p>
            <a:pPr marL="171450" indent="-171450">
              <a:buFont typeface="Arial"/>
              <a:buChar char="•"/>
            </a:pPr>
            <a:r>
              <a:rPr lang="en-GB" dirty="0"/>
              <a:t>Hyper-locality matters – often talked about in terms of ease of access, but also in terms of sense of place, sense of belonging and stewardship or sense of ownership and pride</a:t>
            </a:r>
            <a:r>
              <a:rPr lang="en-US" dirty="0"/>
              <a:t> </a:t>
            </a:r>
            <a:endParaRPr lang="en-GB"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75D5D3B1-2A24-7B2C-4CF8-B32571897F72}"/>
              </a:ext>
            </a:extLst>
          </p:cNvPr>
          <p:cNvSpPr>
            <a:spLocks noGrp="1"/>
          </p:cNvSpPr>
          <p:nvPr>
            <p:ph type="sldNum" sz="quarter" idx="5"/>
          </p:nvPr>
        </p:nvSpPr>
        <p:spPr/>
        <p:txBody>
          <a:bodyPr/>
          <a:lstStyle/>
          <a:p>
            <a:fld id="{20504596-92A9-4F8A-9B79-93BCFC2F8D94}" type="slidenum">
              <a:rPr lang="en-GB" smtClean="0"/>
              <a:t>15</a:t>
            </a:fld>
            <a:endParaRPr lang="en-GB"/>
          </a:p>
        </p:txBody>
      </p:sp>
    </p:spTree>
    <p:extLst>
      <p:ext uri="{BB962C8B-B14F-4D97-AF65-F5344CB8AC3E}">
        <p14:creationId xmlns:p14="http://schemas.microsoft.com/office/powerpoint/2010/main" val="158721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852BD-0D8D-434B-9131-EFC6058D2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439F3-1A40-8276-2012-3070B573E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854E9-0157-D20F-AC6F-4DBE344616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Question routing depending on whether respondents had visited or not.</a:t>
            </a:r>
          </a:p>
          <a:p>
            <a:endParaRPr lang="en-GB" dirty="0"/>
          </a:p>
        </p:txBody>
      </p:sp>
      <p:sp>
        <p:nvSpPr>
          <p:cNvPr id="4" name="Slide Number Placeholder 3">
            <a:extLst>
              <a:ext uri="{FF2B5EF4-FFF2-40B4-BE49-F238E27FC236}">
                <a16:creationId xmlns:a16="http://schemas.microsoft.com/office/drawing/2014/main" id="{D6CD2EDF-3D2F-E31C-E95B-3657197BA427}"/>
              </a:ext>
            </a:extLst>
          </p:cNvPr>
          <p:cNvSpPr>
            <a:spLocks noGrp="1"/>
          </p:cNvSpPr>
          <p:nvPr>
            <p:ph type="sldNum" sz="quarter" idx="5"/>
          </p:nvPr>
        </p:nvSpPr>
        <p:spPr/>
        <p:txBody>
          <a:bodyPr/>
          <a:lstStyle/>
          <a:p>
            <a:fld id="{20504596-92A9-4F8A-9B79-93BCFC2F8D94}" type="slidenum">
              <a:rPr lang="en-GB" smtClean="0"/>
              <a:t>17</a:t>
            </a:fld>
            <a:endParaRPr lang="en-GB"/>
          </a:p>
        </p:txBody>
      </p:sp>
    </p:spTree>
    <p:extLst>
      <p:ext uri="{BB962C8B-B14F-4D97-AF65-F5344CB8AC3E}">
        <p14:creationId xmlns:p14="http://schemas.microsoft.com/office/powerpoint/2010/main" val="4760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Total 589 people surveyed – 299 NF and 290 </a:t>
            </a:r>
            <a:r>
              <a:rPr lang="en-GB" dirty="0" err="1"/>
              <a:t>FoMV</a:t>
            </a:r>
            <a:r>
              <a:rPr lang="en-GB" dirty="0"/>
              <a:t>. 499 visitors to one of the 13 woodland study sites across the 2 locations and 90 non-visitors. Was harder to find non visitors - interesting. </a:t>
            </a:r>
          </a:p>
        </p:txBody>
      </p:sp>
      <p:sp>
        <p:nvSpPr>
          <p:cNvPr id="4" name="Slide Number Placeholder 3"/>
          <p:cNvSpPr>
            <a:spLocks noGrp="1"/>
          </p:cNvSpPr>
          <p:nvPr>
            <p:ph type="sldNum" sz="quarter" idx="5"/>
          </p:nvPr>
        </p:nvSpPr>
        <p:spPr/>
        <p:txBody>
          <a:bodyPr/>
          <a:lstStyle/>
          <a:p>
            <a:fld id="{20504596-92A9-4F8A-9B79-93BCFC2F8D94}" type="slidenum">
              <a:rPr lang="en-GB" smtClean="0"/>
              <a:t>18</a:t>
            </a:fld>
            <a:endParaRPr lang="en-GB"/>
          </a:p>
        </p:txBody>
      </p:sp>
    </p:spTree>
    <p:extLst>
      <p:ext uri="{BB962C8B-B14F-4D97-AF65-F5344CB8AC3E}">
        <p14:creationId xmlns:p14="http://schemas.microsoft.com/office/powerpoint/2010/main" val="201185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Did not set quotas due to hyper locality requirement, but fairly representative of England demographic make up</a:t>
            </a:r>
          </a:p>
        </p:txBody>
      </p:sp>
      <p:sp>
        <p:nvSpPr>
          <p:cNvPr id="4" name="Slide Number Placeholder 3"/>
          <p:cNvSpPr>
            <a:spLocks noGrp="1"/>
          </p:cNvSpPr>
          <p:nvPr>
            <p:ph type="sldNum" sz="quarter" idx="5"/>
          </p:nvPr>
        </p:nvSpPr>
        <p:spPr/>
        <p:txBody>
          <a:bodyPr/>
          <a:lstStyle/>
          <a:p>
            <a:fld id="{20504596-92A9-4F8A-9B79-93BCFC2F8D94}" type="slidenum">
              <a:rPr lang="en-GB" smtClean="0"/>
              <a:t>19</a:t>
            </a:fld>
            <a:endParaRPr lang="en-GB"/>
          </a:p>
        </p:txBody>
      </p:sp>
    </p:spTree>
    <p:extLst>
      <p:ext uri="{BB962C8B-B14F-4D97-AF65-F5344CB8AC3E}">
        <p14:creationId xmlns:p14="http://schemas.microsoft.com/office/powerpoint/2010/main" val="101858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47% visited the woodland several times per month</a:t>
            </a:r>
          </a:p>
          <a:p>
            <a:r>
              <a:rPr lang="en-GB" sz="1200" dirty="0">
                <a:solidFill>
                  <a:schemeClr val="bg1"/>
                </a:solidFill>
              </a:rPr>
              <a:t>30% visited several times per week</a:t>
            </a:r>
          </a:p>
          <a:p>
            <a:endParaRPr lang="en-GB" sz="1200" dirty="0">
              <a:solidFill>
                <a:schemeClr val="bg1"/>
              </a:solidFill>
            </a:endParaRPr>
          </a:p>
          <a:p>
            <a:r>
              <a:rPr lang="en-GB" sz="1200" dirty="0">
                <a:solidFill>
                  <a:schemeClr val="bg1"/>
                </a:solidFill>
              </a:rPr>
              <a:t>64% of visitors stayed between 15-60 minutes </a:t>
            </a:r>
          </a:p>
          <a:p>
            <a:r>
              <a:rPr lang="en-GB" sz="1200" dirty="0">
                <a:solidFill>
                  <a:schemeClr val="bg1"/>
                </a:solidFill>
              </a:rPr>
              <a:t>31% stayed for between 1-2 hours</a:t>
            </a:r>
          </a:p>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20</a:t>
            </a:fld>
            <a:endParaRPr lang="en-GB"/>
          </a:p>
        </p:txBody>
      </p:sp>
    </p:spTree>
    <p:extLst>
      <p:ext uri="{BB962C8B-B14F-4D97-AF65-F5344CB8AC3E}">
        <p14:creationId xmlns:p14="http://schemas.microsoft.com/office/powerpoint/2010/main" val="99256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tos" panose="020B0004020202020204" pitchFamily="34" charset="0"/>
                <a:ea typeface="Times New Roman" panose="02020603050405020304" pitchFamily="18" charset="0"/>
                <a:cs typeface="Calibri" panose="020F0502020204030204" pitchFamily="34" charset="0"/>
              </a:rPr>
              <a:t>England has experienced high levels of tree planting as a result of the England Tree Action Plan. Changes to landscapes and access to treed areas. New planted areas contribute to a number of government policy objectives, including a target which aims to ensure that everyone in England should live within 15-minutes walk of a green or blue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Although there is a fair amount of evidence regarding the benefits of woodlands to people (much of it led by Liz O’Brien from Forest Research), there is very little on the benefits of new planting specifically or how new planting impacts local communities and how this might change over time as the trees grow and woodland forms. </a:t>
            </a:r>
          </a:p>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2</a:t>
            </a:fld>
            <a:endParaRPr lang="en-GB"/>
          </a:p>
        </p:txBody>
      </p:sp>
    </p:spTree>
    <p:extLst>
      <p:ext uri="{BB962C8B-B14F-4D97-AF65-F5344CB8AC3E}">
        <p14:creationId xmlns:p14="http://schemas.microsoft.com/office/powerpoint/2010/main" val="1901270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B71B-0835-AFC6-65E9-EB968D563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F2E99-F75A-C2B5-2A3D-F2C29E00B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44105-C1C6-8E76-32E6-3681FA73D0C4}"/>
              </a:ext>
            </a:extLst>
          </p:cNvPr>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b="1" dirty="0">
                <a:effectLst/>
                <a:latin typeface="Aptos" panose="020B0004020202020204" pitchFamily="34" charset="0"/>
                <a:ea typeface="Times New Roman" panose="02020603050405020304" pitchFamily="18" charset="0"/>
                <a:cs typeface="Times New Roman" panose="02020603050405020304" pitchFamily="18" charset="0"/>
              </a:rPr>
              <a:t>The main activities that visitors undertook</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 when they visited the woodlands were dog walking (42%) and walking without a dog (35%). Eighty two percent of visitors undertook their main activity about the same amount as before the new trees were planted, while 14% undertook the activity more often after the trees were planted and 4% less often. </a:t>
            </a:r>
          </a:p>
          <a:p>
            <a:pPr marL="0" indent="0" algn="just">
              <a:lnSpc>
                <a:spcPct val="150000"/>
              </a:lnSpc>
              <a:buFont typeface="Arial" panose="020B0604020202020204" pitchFamily="34" charset="0"/>
              <a:buNone/>
            </a:pPr>
            <a:endParaRPr lang="en-GB" dirty="0"/>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Visitors were asked to indicate their </a:t>
            </a:r>
            <a:r>
              <a:rPr lang="en-GB" sz="1800" b="1" dirty="0">
                <a:effectLst/>
                <a:latin typeface="Aptos" panose="020B0004020202020204" pitchFamily="34" charset="0"/>
                <a:ea typeface="Times New Roman" panose="02020603050405020304" pitchFamily="18" charset="0"/>
                <a:cs typeface="Times New Roman" panose="02020603050405020304" pitchFamily="18" charset="0"/>
              </a:rPr>
              <a:t>main reason for visiting</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 The most frequent response was ‘for physical health and exercise’ (46%). Various factors influenced the main reason though and here you can see how the main reason for visiting varies by ethnicity broken down, due to sample size, into White and non-White respondents.  </a:t>
            </a:r>
            <a:endParaRPr lang="en-GB"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lgn="just">
              <a:lnSpc>
                <a:spcPct val="150000"/>
              </a:lnSpc>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9A3FFBF7-BF35-0865-BC78-768BEEEA4F18}"/>
              </a:ext>
            </a:extLst>
          </p:cNvPr>
          <p:cNvSpPr>
            <a:spLocks noGrp="1"/>
          </p:cNvSpPr>
          <p:nvPr>
            <p:ph type="sldNum" sz="quarter" idx="5"/>
          </p:nvPr>
        </p:nvSpPr>
        <p:spPr/>
        <p:txBody>
          <a:bodyPr/>
          <a:lstStyle/>
          <a:p>
            <a:fld id="{20504596-92A9-4F8A-9B79-93BCFC2F8D94}" type="slidenum">
              <a:rPr lang="en-GB" smtClean="0"/>
              <a:t>21</a:t>
            </a:fld>
            <a:endParaRPr lang="en-GB"/>
          </a:p>
        </p:txBody>
      </p:sp>
    </p:spTree>
    <p:extLst>
      <p:ext uri="{BB962C8B-B14F-4D97-AF65-F5344CB8AC3E}">
        <p14:creationId xmlns:p14="http://schemas.microsoft.com/office/powerpoint/2010/main" val="3713878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 visitors were asked about their reasons for not visiting</a:t>
            </a:r>
          </a:p>
        </p:txBody>
      </p:sp>
      <p:sp>
        <p:nvSpPr>
          <p:cNvPr id="4" name="Slide Number Placeholder 3"/>
          <p:cNvSpPr>
            <a:spLocks noGrp="1"/>
          </p:cNvSpPr>
          <p:nvPr>
            <p:ph type="sldNum" sz="quarter" idx="5"/>
          </p:nvPr>
        </p:nvSpPr>
        <p:spPr/>
        <p:txBody>
          <a:bodyPr/>
          <a:lstStyle/>
          <a:p>
            <a:fld id="{20504596-92A9-4F8A-9B79-93BCFC2F8D94}" type="slidenum">
              <a:rPr lang="en-GB" smtClean="0"/>
              <a:t>22</a:t>
            </a:fld>
            <a:endParaRPr lang="en-GB"/>
          </a:p>
        </p:txBody>
      </p:sp>
    </p:spTree>
    <p:extLst>
      <p:ext uri="{BB962C8B-B14F-4D97-AF65-F5344CB8AC3E}">
        <p14:creationId xmlns:p14="http://schemas.microsoft.com/office/powerpoint/2010/main" val="1405946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0050-D9D7-AC07-103B-9BCA49396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B1B14-2F1D-1AF6-2073-492A9FD9B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4F8FC-1115-1C47-D829-7B294FB3E46F}"/>
              </a:ext>
            </a:extLst>
          </p:cNvPr>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200" b="0" dirty="0">
                <a:effectLst/>
                <a:latin typeface="Aptos" panose="020B0004020202020204" pitchFamily="34" charset="0"/>
                <a:ea typeface="Times New Roman" panose="02020603050405020304" pitchFamily="18" charset="0"/>
                <a:cs typeface="Times New Roman" panose="02020603050405020304" pitchFamily="18" charset="0"/>
              </a:rPr>
              <a:t>First of all </a:t>
            </a:r>
            <a:r>
              <a:rPr lang="en-GB" sz="1200" b="1" dirty="0">
                <a:effectLst/>
                <a:latin typeface="Aptos" panose="020B0004020202020204" pitchFamily="34" charset="0"/>
                <a:ea typeface="Times New Roman" panose="02020603050405020304" pitchFamily="18" charset="0"/>
                <a:cs typeface="Times New Roman" panose="02020603050405020304" pitchFamily="18" charset="0"/>
              </a:rPr>
              <a:t>- Visitors </a:t>
            </a:r>
            <a:r>
              <a:rPr lang="en-GB" sz="1200" b="1" u="sng" dirty="0">
                <a:effectLst/>
                <a:latin typeface="Aptos" panose="020B0004020202020204" pitchFamily="34" charset="0"/>
                <a:ea typeface="Times New Roman" panose="02020603050405020304" pitchFamily="18" charset="0"/>
                <a:cs typeface="Times New Roman" panose="02020603050405020304" pitchFamily="18" charset="0"/>
              </a:rPr>
              <a:t>and</a:t>
            </a:r>
            <a:r>
              <a:rPr lang="en-GB" sz="1200" b="1" dirty="0">
                <a:effectLst/>
                <a:latin typeface="Aptos" panose="020B0004020202020204" pitchFamily="34" charset="0"/>
                <a:ea typeface="Times New Roman" panose="02020603050405020304" pitchFamily="18" charset="0"/>
                <a:cs typeface="Times New Roman" panose="02020603050405020304" pitchFamily="18" charset="0"/>
              </a:rPr>
              <a:t> non-visitors were positive about the new planting.</a:t>
            </a:r>
            <a:r>
              <a:rPr lang="en-GB" sz="1200" dirty="0">
                <a:effectLst/>
                <a:latin typeface="Aptos" panose="020B0004020202020204" pitchFamily="34" charset="0"/>
                <a:ea typeface="Times New Roman" panose="02020603050405020304" pitchFamily="18" charset="0"/>
                <a:cs typeface="Times New Roman" panose="02020603050405020304" pitchFamily="18" charset="0"/>
              </a:rPr>
              <a:t> 98% of visitors and 80% of non-visitors said they thought the new planting was a good thing.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2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lgn="just">
              <a:lnSpc>
                <a:spcPct val="150000"/>
              </a:lnSpc>
              <a:buFont typeface="Arial" panose="020B0604020202020204" pitchFamily="34" charset="0"/>
              <a:buNone/>
            </a:pPr>
            <a:r>
              <a:rPr lang="en-GB" dirty="0"/>
              <a:t>Visitors were asked whether they agreed or disagreed with 22 statements about the woodland. Headline - </a:t>
            </a:r>
            <a:r>
              <a:rPr lang="en-GB" sz="1200" b="1" kern="100" dirty="0">
                <a:effectLst/>
                <a:latin typeface="Aptos" panose="020B0004020202020204" pitchFamily="34" charset="0"/>
                <a:ea typeface="Times New Roman" panose="02020603050405020304" pitchFamily="18" charset="0"/>
                <a:cs typeface="Times New Roman" panose="02020603050405020304" pitchFamily="18" charset="0"/>
              </a:rPr>
              <a:t>Visitors are satisfied with the characteristics of the woodlands.</a:t>
            </a:r>
            <a:r>
              <a:rPr lang="en-GB" sz="1200" kern="100" dirty="0">
                <a:effectLst/>
                <a:latin typeface="Aptos" panose="020B0004020202020204" pitchFamily="34" charset="0"/>
                <a:ea typeface="Times New Roman" panose="02020603050405020304" pitchFamily="18" charset="0"/>
                <a:cs typeface="Times New Roman" panose="02020603050405020304" pitchFamily="18" charset="0"/>
              </a:rPr>
              <a:t> </a:t>
            </a:r>
          </a:p>
          <a:p>
            <a:pPr marL="0" indent="0" algn="just">
              <a:lnSpc>
                <a:spcPct val="150000"/>
              </a:lnSpc>
              <a:buFont typeface="Arial" panose="020B0604020202020204" pitchFamily="34" charset="0"/>
              <a:buNone/>
            </a:pPr>
            <a:endParaRPr lang="en-GB" sz="1200" kern="100" dirty="0">
              <a:effectLst/>
              <a:latin typeface="Aptos" panose="020B0004020202020204" pitchFamily="34" charset="0"/>
              <a:cs typeface="Times New Roman" panose="02020603050405020304" pitchFamily="18" charset="0"/>
            </a:endParaRPr>
          </a:p>
          <a:p>
            <a:pPr marL="0" indent="0" algn="just">
              <a:lnSpc>
                <a:spcPct val="150000"/>
              </a:lnSpc>
              <a:buFont typeface="Arial" panose="020B0604020202020204" pitchFamily="34" charset="0"/>
              <a:buNone/>
            </a:pPr>
            <a:r>
              <a:rPr lang="en-GB" dirty="0"/>
              <a:t>The figure shows visitor a</a:t>
            </a:r>
            <a:r>
              <a:rPr lang="en-GB" sz="1200" dirty="0">
                <a:effectLst/>
                <a:latin typeface="Aptos" panose="020B0004020202020204" pitchFamily="34" charset="0"/>
                <a:ea typeface="Times New Roman" panose="02020603050405020304" pitchFamily="18" charset="0"/>
                <a:cs typeface="Times New Roman" panose="02020603050405020304" pitchFamily="18" charset="0"/>
              </a:rPr>
              <a:t>ttitudes to new woodland sites (both study locations). It</a:t>
            </a:r>
            <a:r>
              <a:rPr lang="en-GB" dirty="0"/>
              <a:t> is the wrong shape for the slide – but this shows top part of it. With p</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ercentage agreement with each statement on the x axis. </a:t>
            </a:r>
          </a:p>
          <a:p>
            <a:pPr marL="0" indent="0" algn="just">
              <a:lnSpc>
                <a:spcPct val="150000"/>
              </a:lnSpc>
              <a:buFont typeface="Arial" panose="020B0604020202020204" pitchFamily="34" charset="0"/>
              <a:buNone/>
            </a:pPr>
            <a:endParaRPr lang="en-GB" sz="1800" dirty="0">
              <a:effectLst/>
              <a:latin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1800" kern="100" dirty="0">
                <a:effectLst/>
                <a:latin typeface="Aptos" panose="020B0004020202020204" pitchFamily="34" charset="0"/>
                <a:ea typeface="Times New Roman" panose="02020603050405020304" pitchFamily="18" charset="0"/>
                <a:cs typeface="Times New Roman" panose="02020603050405020304" pitchFamily="18" charset="0"/>
              </a:rPr>
              <a:t>Statements with the highest level of </a:t>
            </a:r>
            <a:r>
              <a:rPr lang="en-GB" sz="1800" b="1" kern="100" dirty="0">
                <a:effectLst/>
                <a:latin typeface="Aptos" panose="020B0004020202020204" pitchFamily="34" charset="0"/>
                <a:ea typeface="Times New Roman" panose="02020603050405020304" pitchFamily="18" charset="0"/>
                <a:cs typeface="Times New Roman" panose="02020603050405020304" pitchFamily="18" charset="0"/>
              </a:rPr>
              <a:t>agreement</a:t>
            </a:r>
            <a:r>
              <a:rPr lang="en-GB" sz="1800" kern="100" dirty="0">
                <a:effectLst/>
                <a:latin typeface="Aptos" panose="020B0004020202020204" pitchFamily="34" charset="0"/>
                <a:ea typeface="Times New Roman" panose="02020603050405020304" pitchFamily="18" charset="0"/>
                <a:cs typeface="Times New Roman" panose="02020603050405020304" pitchFamily="18" charset="0"/>
              </a:rPr>
              <a:t> included “the woodland is good for wildlife” (97%), “the woodland is good because it is important to plant more trees” (95%) and “the woodland has improved local landscapes” (95%).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2800" dirty="0"/>
              <a:t>There was some variation in agreement by visitor respondent type. There were some statistically significant differences in responses based on peoples’ socio-demographic characteristics. More details in report. </a:t>
            </a:r>
          </a:p>
          <a:p>
            <a:pPr marL="0" marR="0" lvl="0" indent="0" algn="just" defTabSz="914400" rtl="0" eaLnBrk="1" fontAlgn="auto" latinLnBrk="0" hangingPunct="1">
              <a:lnSpc>
                <a:spcPct val="100000"/>
              </a:lnSpc>
              <a:spcBef>
                <a:spcPts val="0"/>
              </a:spcBef>
              <a:spcAft>
                <a:spcPts val="600"/>
              </a:spcAft>
              <a:buClrTx/>
              <a:buSzTx/>
              <a:buFontTx/>
              <a:buNone/>
              <a:tabLst/>
              <a:defRPr/>
            </a:pPr>
            <a:endParaRPr lang="en-GB" sz="2800" dirty="0"/>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2800" dirty="0"/>
              <a:t>For example, those who had lived in the area the least amount of time were more likely to agree with negative statements such as “woodland seems dark and unwelcoming”, “in autumn the leaves make a mess on the pavements around the area” and “the site is often dirty”.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2800" dirty="0"/>
              <a:t>If time - Females were more likely to agree that they would like more facilities such as picnic tables and a café (compared to males). Females were also more likely to agree that they worry about anti-social behaviour in the woodland.</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gn="just">
              <a:spcAft>
                <a:spcPts val="600"/>
              </a:spcAft>
              <a:buNone/>
            </a:pPr>
            <a:endParaRPr lang="en-GB" sz="1800" dirty="0">
              <a:effectLst/>
              <a:latin typeface="Aptos" panose="020B0004020202020204" pitchFamily="34" charset="0"/>
              <a:ea typeface="Times New Roman" panose="02020603050405020304" pitchFamily="18" charset="0"/>
              <a:cs typeface="Calibri" panose="020F0502020204030204" pitchFamily="34" charset="0"/>
            </a:endParaRPr>
          </a:p>
          <a:p>
            <a:r>
              <a:rPr lang="en-GB" sz="1800" u="sng" kern="1600" dirty="0">
                <a:solidFill>
                  <a:schemeClr val="bg1"/>
                </a:solidFill>
                <a:effectLst/>
                <a:ea typeface="Times New Roman" panose="02020603050405020304" pitchFamily="18" charset="0"/>
                <a:cs typeface="Arial" panose="020B0604020202020204" pitchFamily="34" charset="0"/>
              </a:rPr>
              <a:t>10 of the statements about the woodland were asked of non-visitors </a:t>
            </a:r>
            <a:r>
              <a:rPr lang="en-GB" sz="2800" dirty="0"/>
              <a:t>These 10 statements were selected as it would not have been necessary to visit the woodland to have an opinion (e.g. they could be answered based on knowing about them or seeing them from outside).</a:t>
            </a:r>
            <a:endParaRPr lang="en-GB" sz="1800" u="sng" kern="1600" dirty="0">
              <a:solidFill>
                <a:schemeClr val="bg1"/>
              </a:solidFill>
              <a:effectLst/>
              <a:ea typeface="Times New Roman" panose="02020603050405020304" pitchFamily="18" charset="0"/>
              <a:cs typeface="Arial" panose="020B0604020202020204" pitchFamily="34" charset="0"/>
            </a:endParaRPr>
          </a:p>
          <a:p>
            <a:endParaRPr lang="en-GB" sz="1800" u="sng" kern="1600" dirty="0">
              <a:solidFill>
                <a:schemeClr val="bg1"/>
              </a:solidFill>
              <a:effectLst/>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GB" sz="2800" dirty="0"/>
              <a:t>The two statements with the highest level of agreement (86%) were: ‘The woodland helps protect the area from overdevelopment’; and ‘The woodland is good because it is important to plant more trees’. New woodlands can support the development of pride in place, even for people who do not visit, as we found that 70% of non-visitors agreed with the statement “I feel pride in the woodland” (the equivalent result for visitors was 88%). </a:t>
            </a:r>
          </a:p>
          <a:p>
            <a:pPr marL="171450" indent="-171450">
              <a:buFont typeface="Arial" panose="020B0604020202020204" pitchFamily="34" charset="0"/>
              <a:buChar char="•"/>
            </a:pPr>
            <a:r>
              <a:rPr lang="en-GB" sz="2800" dirty="0"/>
              <a:t>The two statements with the highest level of disagreement were both negative statements: ‘I worry about anti-social behaviour taking place in the woodland’ (54%) and ‘In autumn the leaves make a mess on the pavements around the area’ (34%).</a:t>
            </a:r>
            <a:endParaRPr lang="en-GB" sz="1800" kern="1600" dirty="0">
              <a:solidFill>
                <a:schemeClr val="bg1"/>
              </a:solidFill>
              <a:effectLst/>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GB" sz="1800" u="sng" kern="1600" dirty="0">
                <a:solidFill>
                  <a:schemeClr val="bg1"/>
                </a:solidFill>
                <a:effectLst/>
                <a:ea typeface="Times New Roman" panose="02020603050405020304" pitchFamily="18" charset="0"/>
                <a:cs typeface="Arial" panose="020B0604020202020204" pitchFamily="34" charset="0"/>
              </a:rPr>
              <a:t>Less frequent visitors to greenspace</a:t>
            </a:r>
            <a:r>
              <a:rPr lang="en-GB" sz="1800" kern="1600" dirty="0">
                <a:solidFill>
                  <a:schemeClr val="bg1"/>
                </a:solidFill>
                <a:effectLst/>
                <a:ea typeface="Times New Roman" panose="02020603050405020304" pitchFamily="18" charset="0"/>
                <a:cs typeface="Arial" panose="020B0604020202020204" pitchFamily="34" charset="0"/>
              </a:rPr>
              <a:t> were more likely to agree that the leaves made a mess on the pavements, and more likely to worry about anti-social behaviour in the woodland.</a:t>
            </a:r>
          </a:p>
          <a:p>
            <a:pPr algn="just">
              <a:spcAft>
                <a:spcPts val="600"/>
              </a:spcAft>
              <a:buNone/>
            </a:pPr>
            <a:endParaRPr lang="en-GB" sz="1800" dirty="0">
              <a:effectLst/>
              <a:latin typeface="Aptos" panose="020B000402020202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615C086-CF5C-B85B-D568-D89056B174F9}"/>
              </a:ext>
            </a:extLst>
          </p:cNvPr>
          <p:cNvSpPr>
            <a:spLocks noGrp="1"/>
          </p:cNvSpPr>
          <p:nvPr>
            <p:ph type="sldNum" sz="quarter" idx="5"/>
          </p:nvPr>
        </p:nvSpPr>
        <p:spPr/>
        <p:txBody>
          <a:bodyPr/>
          <a:lstStyle/>
          <a:p>
            <a:fld id="{20504596-92A9-4F8A-9B79-93BCFC2F8D94}" type="slidenum">
              <a:rPr lang="en-GB" smtClean="0"/>
              <a:t>23</a:t>
            </a:fld>
            <a:endParaRPr lang="en-GB"/>
          </a:p>
        </p:txBody>
      </p:sp>
    </p:spTree>
    <p:extLst>
      <p:ext uri="{BB962C8B-B14F-4D97-AF65-F5344CB8AC3E}">
        <p14:creationId xmlns:p14="http://schemas.microsoft.com/office/powerpoint/2010/main" val="59357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F9739-AEB1-7497-A69A-D96EDE55B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ADF2E-530C-A283-2D64-257D67D2D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DEE48-E73E-16C2-351F-ACF706CD7ACA}"/>
              </a:ext>
            </a:extLst>
          </p:cNvPr>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We also considered self-reported mental wellbeing and physical health against visit frequency and socio-demographics. On the screen you can see the results relating to mental wellbeing vs visit frequency. With higher scores indicating better self-reported mental wellbeing. The wellbeing questions were the standard ONS ones: Overall to what extent do you feel that the things you do in your life now are worthwhile? Overall how happy did you feel yesterday? Overall how satisfied are you with your life these days? Overall how anxious did you feel yesterday?</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These were analysed to look for differences according to socio-demographic characteristics and visit frequency (including no visits)</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Please see the report for the full picture. But headlines:</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b="1" kern="100" dirty="0">
                <a:effectLst/>
                <a:latin typeface="Aptos" panose="020B0004020202020204" pitchFamily="34" charset="0"/>
                <a:ea typeface="Times New Roman" panose="02020603050405020304" pitchFamily="18" charset="0"/>
                <a:cs typeface="Times New Roman" panose="02020603050405020304" pitchFamily="18" charset="0"/>
              </a:rPr>
              <a:t>Those visiting the woodlands most frequently, experience better mental wellbeing (correlational).</a:t>
            </a:r>
            <a:r>
              <a:rPr lang="en-GB" sz="1800" kern="100" dirty="0">
                <a:effectLst/>
                <a:latin typeface="Aptos" panose="020B0004020202020204" pitchFamily="34" charset="0"/>
                <a:ea typeface="Times New Roman" panose="02020603050405020304" pitchFamily="18" charset="0"/>
                <a:cs typeface="Times New Roman" panose="02020603050405020304" pitchFamily="18" charset="0"/>
              </a:rPr>
              <a:t> Visitors to the woodlands were more likely to report higher levels of happiness (on screen), life satisfaction, and believe that life is worthwhile. Respondents with the highest level of reported anxiety were those who never visit the woodland.</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b="1" dirty="0">
                <a:effectLst/>
                <a:latin typeface="Aptos" panose="020B0004020202020204" pitchFamily="34" charset="0"/>
                <a:ea typeface="Times New Roman" panose="02020603050405020304" pitchFamily="18" charset="0"/>
                <a:cs typeface="Times New Roman" panose="02020603050405020304" pitchFamily="18" charset="0"/>
              </a:rPr>
              <a:t>But there was no correlation between physical health and frequency of visiting the woodlands.</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lgn="just">
              <a:lnSpc>
                <a:spcPct val="150000"/>
              </a:lnSpc>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749F96C4-DBCB-9B05-42B3-A74CD9CEBBDC}"/>
              </a:ext>
            </a:extLst>
          </p:cNvPr>
          <p:cNvSpPr>
            <a:spLocks noGrp="1"/>
          </p:cNvSpPr>
          <p:nvPr>
            <p:ph type="sldNum" sz="quarter" idx="5"/>
          </p:nvPr>
        </p:nvSpPr>
        <p:spPr/>
        <p:txBody>
          <a:bodyPr/>
          <a:lstStyle/>
          <a:p>
            <a:fld id="{20504596-92A9-4F8A-9B79-93BCFC2F8D94}" type="slidenum">
              <a:rPr lang="en-GB" smtClean="0"/>
              <a:t>24</a:t>
            </a:fld>
            <a:endParaRPr lang="en-GB"/>
          </a:p>
        </p:txBody>
      </p:sp>
    </p:spTree>
    <p:extLst>
      <p:ext uri="{BB962C8B-B14F-4D97-AF65-F5344CB8AC3E}">
        <p14:creationId xmlns:p14="http://schemas.microsoft.com/office/powerpoint/2010/main" val="38149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Respondents were asked for their level of agreement (5-point scale, strongly disagree to strongly agree) with 17 statements about the social and cultural value of new trees planted in their local area – any planting, not just the named woodlands. These statements are based on previous FR research which sought to ensure a full range of values were accounted for.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Each of the 17 statements began with the phrase: “I value young woodland and newly planted trees in my local area because…”.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figure shows agreement levels across all 17 statements for all respondents.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Respondents who visit the woodlands most frequently are more likely to value new woodlands in general</a:t>
            </a:r>
            <a:r>
              <a:rPr lang="en-GB"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(Overall, for visitors and non, the strongest level of agreement was for the statements “they are important for wildlife” (64% strongly agree) and “they make me notice the changing seasons” (59% strongly agree).)</a:t>
            </a:r>
            <a:endParaRPr lang="en-GB" sz="1200" dirty="0">
              <a:solidFill>
                <a:schemeClr val="bg1"/>
              </a:solidFill>
            </a:endParaRPr>
          </a:p>
          <a:p>
            <a:pPr marL="0" indent="0">
              <a:buFont typeface="Arial" panose="020B0604020202020204" pitchFamily="34" charset="0"/>
              <a:buNone/>
            </a:pPr>
            <a:endParaRPr lang="en-GB" sz="1200" dirty="0">
              <a:solidFill>
                <a:schemeClr val="tx1"/>
              </a:solidFill>
            </a:endParaRPr>
          </a:p>
          <a:p>
            <a:pPr marL="0" indent="0">
              <a:buFont typeface="Arial" panose="020B0604020202020204" pitchFamily="34" charset="0"/>
              <a:buNone/>
            </a:pPr>
            <a:r>
              <a:rPr lang="en-GB" sz="1200" dirty="0">
                <a:solidFill>
                  <a:schemeClr val="bg1"/>
                </a:solidFill>
              </a:rPr>
              <a:t>Responses to these statements were also analysed to investigate differences in whether new woodland is valued </a:t>
            </a:r>
            <a:r>
              <a:rPr lang="en-GB" sz="1200" b="1" dirty="0">
                <a:solidFill>
                  <a:schemeClr val="bg1"/>
                </a:solidFill>
              </a:rPr>
              <a:t>vs</a:t>
            </a:r>
            <a:r>
              <a:rPr lang="en-GB" sz="1200" dirty="0">
                <a:solidFill>
                  <a:schemeClr val="bg1"/>
                </a:solidFill>
              </a:rPr>
              <a:t> visitor frequency. W</a:t>
            </a:r>
            <a:r>
              <a:rPr lang="en-GB" dirty="0"/>
              <a:t>ith those who visited the woodlands more frequently being more positive about the value of new planting; this was significant for all bar four statements (“they make me feel creative and inspired”; “they provide places for my community to come together”; “they are important for wildlife”; “they can help me learn more about nature”). </a:t>
            </a:r>
            <a:endParaRPr lang="en-GB" sz="1200" dirty="0">
              <a:solidFill>
                <a:schemeClr val="bg1"/>
              </a:solidFill>
            </a:endParaRPr>
          </a:p>
          <a:p>
            <a:pPr marL="285750" indent="-285750">
              <a:buFont typeface="Arial" panose="020B0604020202020204" pitchFamily="34" charset="0"/>
              <a:buChar char="•"/>
            </a:pPr>
            <a:endParaRPr lang="en-GB" sz="1200" dirty="0">
              <a:solidFill>
                <a:schemeClr val="bg1"/>
              </a:solidFill>
            </a:endParaRPr>
          </a:p>
          <a:p>
            <a:pPr marL="285750" indent="-285750">
              <a:buFont typeface="Arial" panose="020B0604020202020204" pitchFamily="34" charset="0"/>
              <a:buChar char="•"/>
            </a:pPr>
            <a:r>
              <a:rPr lang="en-GB" sz="1200" dirty="0">
                <a:solidFill>
                  <a:schemeClr val="bg1"/>
                </a:solidFill>
              </a:rPr>
              <a:t>Taken together with responses to the well-being questions, these results suggest a correlation between visiting woodland and respondent well-being and value experienced from new tree planting. </a:t>
            </a:r>
          </a:p>
          <a:p>
            <a:pPr marL="285750" indent="-285750">
              <a:buFont typeface="Arial" panose="020B0604020202020204" pitchFamily="34" charset="0"/>
              <a:buChar char="•"/>
            </a:pPr>
            <a:endParaRPr lang="en-GB" sz="1200" dirty="0">
              <a:solidFill>
                <a:schemeClr val="bg1"/>
              </a:solidFill>
            </a:endParaRPr>
          </a:p>
          <a:p>
            <a:pPr marL="285750" indent="-285750">
              <a:buFont typeface="Arial" panose="020B0604020202020204" pitchFamily="34" charset="0"/>
              <a:buChar char="•"/>
            </a:pPr>
            <a:r>
              <a:rPr lang="en-GB" sz="1200" dirty="0">
                <a:solidFill>
                  <a:schemeClr val="bg1"/>
                </a:solidFill>
              </a:rPr>
              <a:t>The next step would be to re-run the questionnaire at a future date and analyse for changes.</a:t>
            </a:r>
          </a:p>
          <a:p>
            <a:pPr marL="285750" indent="-285750">
              <a:buFont typeface="Arial" panose="020B0604020202020204" pitchFamily="34" charset="0"/>
              <a:buChar cha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Times New Roman" panose="02020603050405020304" pitchFamily="18" charset="0"/>
                <a:cs typeface="Times New Roman" panose="02020603050405020304" pitchFamily="18" charset="0"/>
              </a:rPr>
              <a:t>Comparing data collected in this study - about how much new local trees and woodlands are valued - and data from an all-England study (all local trees and woodlands), we found that all statements for this study were ranked statistically significantly higher than those in the England survey (all local trees and woodlands). Indicating that </a:t>
            </a:r>
            <a:r>
              <a:rPr lang="en-GB" sz="1200" b="1" dirty="0">
                <a:effectLst/>
                <a:latin typeface="Aptos" panose="020B0004020202020204" pitchFamily="34" charset="0"/>
                <a:ea typeface="Times New Roman" panose="02020603050405020304" pitchFamily="18" charset="0"/>
                <a:cs typeface="Times New Roman" panose="02020603050405020304" pitchFamily="18" charset="0"/>
              </a:rPr>
              <a:t>new local trees and woodlands may be more highly valued than established woodland</a:t>
            </a:r>
            <a:r>
              <a:rPr lang="en-GB" sz="1200" dirty="0">
                <a:effectLst/>
                <a:latin typeface="Aptos" panose="020B0004020202020204" pitchFamily="34" charset="0"/>
                <a:ea typeface="Times New Roman" panose="02020603050405020304" pitchFamily="18" charset="0"/>
                <a:cs typeface="Times New Roman" panose="02020603050405020304" pitchFamily="18" charset="0"/>
              </a:rPr>
              <a:t>, although more research would be needed to confirm this. </a:t>
            </a:r>
          </a:p>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25</a:t>
            </a:fld>
            <a:endParaRPr lang="en-GB"/>
          </a:p>
        </p:txBody>
      </p:sp>
    </p:spTree>
    <p:extLst>
      <p:ext uri="{BB962C8B-B14F-4D97-AF65-F5344CB8AC3E}">
        <p14:creationId xmlns:p14="http://schemas.microsoft.com/office/powerpoint/2010/main" val="2692054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1A10E-97DA-64F5-9023-BB4CAFA41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DF0ED-635C-242C-0D9D-F9D2D9011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BA38A-E665-E0A4-B46C-0AAAC79EE41F}"/>
              </a:ext>
            </a:extLst>
          </p:cNvPr>
          <p:cNvSpPr>
            <a:spLocks noGrp="1"/>
          </p:cNvSpPr>
          <p:nvPr>
            <p:ph type="body" idx="1"/>
          </p:nvPr>
        </p:nvSpPr>
        <p:spPr/>
        <p:txBody>
          <a:bodyPr/>
          <a:lstStyle/>
          <a:p>
            <a:r>
              <a:rPr lang="en-GB" dirty="0"/>
              <a:t>So, combining our learning from both approaches to address the RQs in summary. </a:t>
            </a:r>
          </a:p>
          <a:p>
            <a:r>
              <a:rPr lang="en-US" sz="1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What do local communities think about the new woodland? Both visitors and non – RQs1 and 2 </a:t>
            </a:r>
          </a:p>
          <a:p>
            <a:endParaRPr lang="en-US" sz="1200" b="0" dirty="0">
              <a:solidFill>
                <a:schemeClr val="bg1"/>
              </a:solidFill>
              <a:latin typeface="VAG Rounded Next" panose="020F0502020203020204" pitchFamily="34" charset="0"/>
              <a:cs typeface="Arial" panose="020B0604020202020204" pitchFamily="34" charset="0"/>
            </a:endParaRPr>
          </a:p>
          <a:p>
            <a:pPr marL="457200" marR="0" lvl="0" indent="0" algn="just" defTabSz="914400" rtl="0" eaLnBrk="1" fontAlgn="ctr" latinLnBrk="0" hangingPunct="1">
              <a:lnSpc>
                <a:spcPct val="107000"/>
              </a:lnSpc>
              <a:spcBef>
                <a:spcPts val="0"/>
              </a:spcBef>
              <a:spcAft>
                <a:spcPts val="6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Overwhelmingly, these communities believe local tree planting and the creation of new woodlands is a good thing, whether they visit the sites or not. Interestingly,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non-visitors shared many of the same positive attitudes about the new planting as visitors, (such as relating to contributions pride in place, suggesting that visiting new planting is not a pre-requisite to having opinions about or valuing these sites.) External viewing of new planting sites, vicarious experience and even just knowing about the sites can lead to formation of attitudes about them and valuing them. </a:t>
            </a:r>
          </a:p>
          <a:p>
            <a:pPr marL="457200" algn="just" fontAlgn="ctr">
              <a:lnSpc>
                <a:spcPct val="107000"/>
              </a:lnSpc>
              <a:spcAft>
                <a:spcPts val="6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fontAlgn="ctr">
              <a:lnSpc>
                <a:spcPct val="107000"/>
              </a:lnSpc>
              <a:spcAft>
                <a:spcPts val="600"/>
              </a:spcAft>
            </a:pPr>
            <a:r>
              <a:rPr lang="en-GB" sz="1800" kern="100" dirty="0">
                <a:effectLst/>
                <a:latin typeface="Aptos" panose="020B0004020202020204" pitchFamily="34" charset="0"/>
                <a:ea typeface="Aptos" panose="020B0004020202020204" pitchFamily="34" charset="0"/>
                <a:cs typeface="Calibri" panose="020F0502020204030204" pitchFamily="34" charset="0"/>
              </a:rPr>
              <a:t>Taking action to benefit the new woodlands can also build sense of personal responsibility or ‘stewardship’ towards the trees and the site more generally, as well as a sense of belonging. However, most </a:t>
            </a:r>
            <a:r>
              <a:rPr lang="en-GB" sz="1800" kern="0" dirty="0">
                <a:effectLst/>
                <a:latin typeface="Aptos" panose="020B0004020202020204" pitchFamily="34" charset="0"/>
                <a:ea typeface="Times New Roman" panose="02020603050405020304" pitchFamily="18" charset="0"/>
                <a:cs typeface="Calibri" panose="020F0502020204030204" pitchFamily="34" charset="0"/>
              </a:rPr>
              <a:t>visitors to new woodlands feel a sense of personal responsibility towards them, yet only a small proportion have been involved in on-site activities, which indicates that other attributes of new woodlands, such as </a:t>
            </a:r>
            <a:r>
              <a:rPr lang="en-GB" sz="1800" kern="100" dirty="0">
                <a:effectLst/>
                <a:latin typeface="Aptos" panose="020B0004020202020204" pitchFamily="34" charset="0"/>
                <a:ea typeface="Aptos" panose="020B0004020202020204" pitchFamily="34" charset="0"/>
                <a:cs typeface="Calibri" panose="020F0502020204030204" pitchFamily="34" charset="0"/>
              </a:rPr>
              <a:t>opportunities to develop relationships with growing trees and observing change is likely to be contributing to building that sense of stewardship. </a:t>
            </a:r>
          </a:p>
          <a:p>
            <a:pPr marL="457200" algn="just" fontAlgn="ctr">
              <a:lnSpc>
                <a:spcPct val="107000"/>
              </a:lnSpc>
              <a:spcAft>
                <a:spcPts val="6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fontAlgn="ctr">
              <a:lnSpc>
                <a:spcPct val="107000"/>
              </a:lnSpc>
              <a:spcAft>
                <a:spcPts val="600"/>
              </a:spcAft>
            </a:pPr>
            <a:r>
              <a:rPr lang="en-GB" sz="1800" kern="100" dirty="0">
                <a:effectLst/>
                <a:latin typeface="Aptos" panose="020B0004020202020204" pitchFamily="34" charset="0"/>
                <a:ea typeface="Aptos" panose="020B0004020202020204" pitchFamily="34" charset="0"/>
                <a:cs typeface="Calibri" panose="020F0502020204030204" pitchFamily="34" charset="0"/>
              </a:rPr>
              <a:t>Many respondents, visitor and non-visitor, believe that the woodland sites help create a sense of community. With some participants valuing opportunities to develop new community links through visiting and </a:t>
            </a:r>
            <a:r>
              <a:rPr lang="en-GB" sz="1800" kern="100" dirty="0">
                <a:effectLst/>
                <a:latin typeface="Aptos" panose="020B0004020202020204" pitchFamily="34" charset="0"/>
                <a:ea typeface="Times New Roman" panose="02020603050405020304" pitchFamily="18" charset="0"/>
                <a:cs typeface="Calibri" panose="020F0502020204030204" pitchFamily="34" charset="0"/>
              </a:rPr>
              <a:t>through</a:t>
            </a:r>
            <a:r>
              <a:rPr lang="en-GB" sz="1800" kern="100" dirty="0">
                <a:effectLst/>
                <a:latin typeface="Aptos" panose="020B0004020202020204" pitchFamily="34" charset="0"/>
                <a:ea typeface="Aptos" panose="020B0004020202020204" pitchFamily="34" charset="0"/>
                <a:cs typeface="Calibri" panose="020F0502020204030204" pitchFamily="34" charset="0"/>
              </a:rPr>
              <a:t> engaging with the new </a:t>
            </a:r>
            <a:r>
              <a:rPr lang="en-GB" sz="1800" kern="0" dirty="0">
                <a:effectLst/>
                <a:latin typeface="Aptos" panose="020B0004020202020204" pitchFamily="34" charset="0"/>
                <a:ea typeface="Times New Roman" panose="02020603050405020304" pitchFamily="18" charset="0"/>
                <a:cs typeface="Calibri" panose="020F0502020204030204" pitchFamily="34" charset="0"/>
              </a:rPr>
              <a:t>woodland creation and management.</a:t>
            </a:r>
          </a:p>
          <a:p>
            <a:pPr marL="457200" algn="just" fontAlgn="ctr">
              <a:lnSpc>
                <a:spcPct val="107000"/>
              </a:lnSpc>
              <a:spcAft>
                <a:spcPts val="6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fontAlgn="ctr">
              <a:lnSpc>
                <a:spcPct val="107000"/>
              </a:lnSpc>
              <a:spcAft>
                <a:spcPts val="600"/>
              </a:spcAft>
            </a:pPr>
            <a:r>
              <a:rPr lang="en-GB" sz="1800" kern="0" dirty="0">
                <a:effectLst/>
                <a:latin typeface="Aptos" panose="020B0004020202020204" pitchFamily="34" charset="0"/>
                <a:ea typeface="Times New Roman" panose="02020603050405020304" pitchFamily="18" charset="0"/>
                <a:cs typeface="Calibri" panose="020F0502020204030204" pitchFamily="34" charset="0"/>
              </a:rPr>
              <a:t>From the qualitative data, we identified that some participants believed new woodland confers a degree of protection from ‘over-development’ of their local area, where it is felt to be encroaching on greenspace and nature. This was confirmed in the survey, with the majority of visitors and non-visitor respondents agreeing. </a:t>
            </a:r>
          </a:p>
          <a:p>
            <a:pPr marL="457200" algn="just" fontAlgn="ctr">
              <a:lnSpc>
                <a:spcPct val="107000"/>
              </a:lnSpc>
              <a:spcAft>
                <a:spcPts val="6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fontAlgn="ctr">
              <a:lnSpc>
                <a:spcPct val="107000"/>
              </a:lnSpc>
              <a:spcAft>
                <a:spcPts val="600"/>
              </a:spcAft>
            </a:pPr>
            <a:r>
              <a:rPr lang="en-GB" sz="1800" kern="0" dirty="0">
                <a:effectLst/>
                <a:latin typeface="Aptos" panose="020B0004020202020204" pitchFamily="34" charset="0"/>
                <a:ea typeface="Times New Roman" panose="02020603050405020304" pitchFamily="18" charset="0"/>
                <a:cs typeface="Calibri" panose="020F0502020204030204" pitchFamily="34" charset="0"/>
              </a:rPr>
              <a:t>The more frequently people visit the woodlands the more they value them in a range of different ways. Local community members (visitors and non) particularly valued the benefits to wildlife from new woodlands. Our qualitative approach allowed us to explore this in more depth, for example we found people valued observing new species arriving onto a site and that they valued the new woodland providing space for nature to expand and species to disperse. </a:t>
            </a:r>
          </a:p>
          <a:p>
            <a:pPr marL="457200" algn="just" fontAlgn="ctr">
              <a:lnSpc>
                <a:spcPct val="107000"/>
              </a:lnSpc>
              <a:spcAft>
                <a:spcPts val="6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fontAlgn="ctr">
              <a:lnSpc>
                <a:spcPct val="107000"/>
              </a:lnSpc>
              <a:spcAft>
                <a:spcPts val="600"/>
              </a:spcAft>
            </a:pPr>
            <a:r>
              <a:rPr lang="en-GB" sz="1800" kern="0" dirty="0">
                <a:effectLst/>
                <a:latin typeface="Aptos" panose="020B0004020202020204" pitchFamily="34" charset="0"/>
                <a:ea typeface="Times New Roman" panose="02020603050405020304" pitchFamily="18" charset="0"/>
                <a:cs typeface="Calibri" panose="020F0502020204030204" pitchFamily="34" charset="0"/>
              </a:rPr>
              <a:t>Survey respondents also particularly valued the perceived improvement to local landscapes. And we wondered if, given that both study locations are in post-industrial areas, it may be that this finding is particular to such landscapes, and local communities in areas with a different landscape history may not value this as strongly.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0" dirty="0"/>
          </a:p>
        </p:txBody>
      </p:sp>
      <p:sp>
        <p:nvSpPr>
          <p:cNvPr id="4" name="Slide Number Placeholder 3">
            <a:extLst>
              <a:ext uri="{FF2B5EF4-FFF2-40B4-BE49-F238E27FC236}">
                <a16:creationId xmlns:a16="http://schemas.microsoft.com/office/drawing/2014/main" id="{4F419841-06F4-065F-255C-0BD83AAAE3FE}"/>
              </a:ext>
            </a:extLst>
          </p:cNvPr>
          <p:cNvSpPr>
            <a:spLocks noGrp="1"/>
          </p:cNvSpPr>
          <p:nvPr>
            <p:ph type="sldNum" sz="quarter" idx="5"/>
          </p:nvPr>
        </p:nvSpPr>
        <p:spPr/>
        <p:txBody>
          <a:bodyPr/>
          <a:lstStyle/>
          <a:p>
            <a:fld id="{20504596-92A9-4F8A-9B79-93BCFC2F8D94}" type="slidenum">
              <a:rPr lang="en-GB" smtClean="0"/>
              <a:t>26</a:t>
            </a:fld>
            <a:endParaRPr lang="en-GB"/>
          </a:p>
        </p:txBody>
      </p:sp>
    </p:spTree>
    <p:extLst>
      <p:ext uri="{BB962C8B-B14F-4D97-AF65-F5344CB8AC3E}">
        <p14:creationId xmlns:p14="http://schemas.microsoft.com/office/powerpoint/2010/main" val="2227645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5E9E-7959-E01B-444C-2449AB8B0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B5A28-E924-00B2-6DC6-C2242ECFE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24BFD-30A8-2258-0A9A-FF4E8608AAE6}"/>
              </a:ext>
            </a:extLst>
          </p:cNvPr>
          <p:cNvSpPr>
            <a:spLocks noGrp="1"/>
          </p:cNvSpPr>
          <p:nvPr>
            <p:ph type="body" idx="1"/>
          </p:nvPr>
        </p:nvSpPr>
        <p:spPr/>
        <p:txBody>
          <a:bodyPr/>
          <a:lstStyle/>
          <a:p>
            <a:r>
              <a:rPr lang="en-GB" sz="1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What impacts has the new woodland had on local communities</a:t>
            </a:r>
            <a:r>
              <a:rPr lang="en-US" sz="1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 Both visitors and non – RQs 3 and 4</a:t>
            </a:r>
          </a:p>
          <a:p>
            <a:endParaRPr lang="en-US" sz="1200" b="0" dirty="0">
              <a:solidFill>
                <a:schemeClr val="bg1"/>
              </a:solidFill>
              <a:latin typeface="VAG Rounded Next" panose="020F0502020203020204" pitchFamily="34" charset="0"/>
              <a:cs typeface="Arial" panose="020B0604020202020204" pitchFamily="34" charset="0"/>
            </a:endParaRPr>
          </a:p>
          <a:p>
            <a:pPr algn="just">
              <a:lnSpc>
                <a:spcPct val="107000"/>
              </a:lnSpc>
              <a:spcAft>
                <a:spcPts val="600"/>
              </a:spcAft>
            </a:pPr>
            <a:r>
              <a:rPr lang="en-GB" sz="1800" dirty="0">
                <a:effectLst/>
                <a:latin typeface="Aptos" panose="020B0004020202020204" pitchFamily="34" charset="0"/>
                <a:ea typeface="Times New Roman" panose="02020603050405020304" pitchFamily="18" charset="0"/>
                <a:cs typeface="Calibri" panose="020F0502020204030204" pitchFamily="34" charset="0"/>
              </a:rPr>
              <a:t>We found that new woodland can provide unique experiences and opportunities for visitors to benefit from exposure to them. </a:t>
            </a:r>
          </a:p>
          <a:p>
            <a:pPr algn="just">
              <a:lnSpc>
                <a:spcPct val="107000"/>
              </a:lnSpc>
              <a:spcAft>
                <a:spcPts val="600"/>
              </a:spcAft>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07000"/>
              </a:lnSpc>
              <a:spcAft>
                <a:spcPts val="600"/>
              </a:spcAft>
            </a:pPr>
            <a:r>
              <a:rPr lang="en-GB" sz="1800" dirty="0">
                <a:effectLst/>
                <a:latin typeface="Aptos" panose="020B0004020202020204" pitchFamily="34" charset="0"/>
                <a:ea typeface="Times New Roman" panose="02020603050405020304" pitchFamily="18" charset="0"/>
                <a:cs typeface="Calibri" panose="020F0502020204030204" pitchFamily="34" charset="0"/>
              </a:rPr>
              <a:t>People who visit their local new woodlands more frequently have better mental wellbeing. These are correlational relationships, as with an observational study such as this one it is difficult to assign cause and effect. However, our finding indicates that there is a positive impact from increased exposure to these sites and we can consider the qualitative research findings to propose reasons for this, such as:</a:t>
            </a:r>
          </a:p>
          <a:p>
            <a:pPr algn="just">
              <a:lnSpc>
                <a:spcPct val="107000"/>
              </a:lnSpc>
              <a:spcAft>
                <a:spcPts val="600"/>
              </a:spcAft>
            </a:pPr>
            <a:endParaRPr lang="en-GB" sz="1800" dirty="0">
              <a:effectLst/>
              <a:latin typeface="Aptos" panose="020B0004020202020204" pitchFamily="34" charset="0"/>
              <a:ea typeface="Times New Roman" panose="02020603050405020304" pitchFamily="18" charset="0"/>
              <a:cs typeface="Calibri" panose="020F0502020204030204" pitchFamily="34" charset="0"/>
            </a:endParaRPr>
          </a:p>
          <a:p>
            <a:pPr marL="285750" marR="0" lvl="0" indent="-285750" algn="just"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GB" sz="1800" dirty="0">
                <a:effectLst/>
                <a:latin typeface="Aptos" panose="020B0004020202020204" pitchFamily="34" charset="0"/>
                <a:ea typeface="Times New Roman" panose="02020603050405020304" pitchFamily="18" charset="0"/>
                <a:cs typeface="Calibri" panose="020F0502020204030204" pitchFamily="34" charset="0"/>
              </a:rPr>
              <a:t>Unique sensory experiences and learning opportunities afforded by new woodlands, providing cognitive benefit and some restoration effects. For example, new woodlands can be experienced as energy-boosting and uplifting, in comparison to more mature woodlands.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indent="-285750" algn="just">
              <a:lnSpc>
                <a:spcPct val="107000"/>
              </a:lnSpc>
              <a:spcAft>
                <a:spcPts val="600"/>
              </a:spcAft>
              <a:buFont typeface="Arial" panose="020B0604020202020204" pitchFamily="34" charset="0"/>
              <a:buChar char="•"/>
            </a:pPr>
            <a:r>
              <a:rPr lang="en-GB" sz="1800" dirty="0">
                <a:effectLst/>
                <a:latin typeface="Aptos" panose="020B0004020202020204" pitchFamily="34" charset="0"/>
                <a:ea typeface="Times New Roman" panose="02020603050405020304" pitchFamily="18" charset="0"/>
                <a:cs typeface="Calibri" panose="020F0502020204030204" pitchFamily="34" charset="0"/>
              </a:rPr>
              <a:t>Cognitive benefit from the ability to observe change at a faster rate in newly planted woodlands </a:t>
            </a:r>
          </a:p>
          <a:p>
            <a:pPr marL="285750" marR="0" lvl="0" indent="-285750" algn="just"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GB" sz="1800" dirty="0">
                <a:effectLst/>
                <a:latin typeface="Aptos" panose="020B0004020202020204" pitchFamily="34" charset="0"/>
                <a:ea typeface="Times New Roman" panose="02020603050405020304" pitchFamily="18" charset="0"/>
                <a:cs typeface="Calibri" panose="020F0502020204030204" pitchFamily="34" charset="0"/>
              </a:rPr>
              <a:t>Participants also highlighted the wellbeing benefits afforded through opportunities to develop relationships or connections with growing trees in general and with specific trees. </a:t>
            </a:r>
            <a:r>
              <a:rPr lang="en-GB" sz="1800" dirty="0">
                <a:latin typeface="Aptos"/>
                <a:ea typeface="Times New Roman" panose="02020603050405020304" pitchFamily="18" charset="0"/>
                <a:cs typeface="Calibri" panose="020F0502020204030204" pitchFamily="34" charset="0"/>
              </a:rPr>
              <a:t>With</a:t>
            </a:r>
            <a:r>
              <a:rPr lang="en-GB" sz="1800" dirty="0">
                <a:effectLst/>
                <a:latin typeface="Aptos"/>
                <a:ea typeface="Times New Roman" panose="02020603050405020304" pitchFamily="18" charset="0"/>
                <a:cs typeface="Calibri" panose="020F0502020204030204" pitchFamily="34" charset="0"/>
              </a:rPr>
              <a:t> experience of tree planting and other volunteering activities helping participants build meaningful memories. </a:t>
            </a:r>
            <a:endParaRPr lang="en-GB" sz="1800" dirty="0">
              <a:ea typeface="Calibri"/>
              <a:cs typeface="Calibri"/>
            </a:endParaRPr>
          </a:p>
          <a:p>
            <a:pPr marL="285750" indent="-285750" algn="just">
              <a:lnSpc>
                <a:spcPct val="107000"/>
              </a:lnSpc>
              <a:spcAft>
                <a:spcPts val="600"/>
              </a:spcAft>
              <a:buFont typeface="Arial" panose="020B0604020202020204" pitchFamily="34" charset="0"/>
              <a:buChar char="•"/>
            </a:pPr>
            <a:endParaRPr lang="en-GB" sz="1800" dirty="0">
              <a:effectLst/>
              <a:latin typeface="Aptos" panose="020B0004020202020204" pitchFamily="34" charset="0"/>
              <a:ea typeface="Times New Roman" panose="02020603050405020304" pitchFamily="18" charset="0"/>
              <a:cs typeface="Calibri" panose="020F0502020204030204" pitchFamily="34" charset="0"/>
            </a:endParaRPr>
          </a:p>
          <a:p>
            <a:pPr marL="457200" algn="just" fontAlgn="ctr">
              <a:lnSpc>
                <a:spcPct val="107000"/>
              </a:lnSpc>
              <a:spcAft>
                <a:spcPts val="600"/>
              </a:spcAft>
            </a:pPr>
            <a:endParaRPr lang="en-GB" sz="1800" kern="0" dirty="0">
              <a:effectLst/>
              <a:latin typeface="Aptos" panose="020B0004020202020204" pitchFamily="34" charset="0"/>
              <a:ea typeface="Times New Roman" panose="02020603050405020304" pitchFamily="18" charset="0"/>
              <a:cs typeface="Calibri" panose="020F0502020204030204" pitchFamily="34" charset="0"/>
            </a:endParaRPr>
          </a:p>
          <a:p>
            <a:endParaRPr lang="en-GB" b="0" dirty="0"/>
          </a:p>
        </p:txBody>
      </p:sp>
      <p:sp>
        <p:nvSpPr>
          <p:cNvPr id="4" name="Slide Number Placeholder 3">
            <a:extLst>
              <a:ext uri="{FF2B5EF4-FFF2-40B4-BE49-F238E27FC236}">
                <a16:creationId xmlns:a16="http://schemas.microsoft.com/office/drawing/2014/main" id="{3AB0CC55-B85A-E4A5-0098-ABD4B4A23ADC}"/>
              </a:ext>
            </a:extLst>
          </p:cNvPr>
          <p:cNvSpPr>
            <a:spLocks noGrp="1"/>
          </p:cNvSpPr>
          <p:nvPr>
            <p:ph type="sldNum" sz="quarter" idx="5"/>
          </p:nvPr>
        </p:nvSpPr>
        <p:spPr/>
        <p:txBody>
          <a:bodyPr/>
          <a:lstStyle/>
          <a:p>
            <a:fld id="{20504596-92A9-4F8A-9B79-93BCFC2F8D94}" type="slidenum">
              <a:rPr lang="en-GB" smtClean="0"/>
              <a:t>27</a:t>
            </a:fld>
            <a:endParaRPr lang="en-GB"/>
          </a:p>
        </p:txBody>
      </p:sp>
    </p:spTree>
    <p:extLst>
      <p:ext uri="{BB962C8B-B14F-4D97-AF65-F5344CB8AC3E}">
        <p14:creationId xmlns:p14="http://schemas.microsoft.com/office/powerpoint/2010/main" val="2274142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A34DA-84FC-E2D8-AD89-42284F865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58BA8-7821-0420-8214-14CC4D692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AF025-91C5-4E6D-0192-BFB92745EDBD}"/>
              </a:ext>
            </a:extLst>
          </p:cNvPr>
          <p:cNvSpPr>
            <a:spLocks noGrp="1"/>
          </p:cNvSpPr>
          <p:nvPr>
            <p:ph type="body" idx="1"/>
          </p:nvPr>
        </p:nvSpPr>
        <p:spPr/>
        <p:txBody>
          <a:bodyPr/>
          <a:lstStyle/>
          <a:p>
            <a:r>
              <a:rPr lang="en-GB" sz="10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For RQ5 - How can we best capture perceptions of new woodlands and impacts for local communities over time? </a:t>
            </a:r>
            <a:endParaRPr lang="en-US" sz="1000" b="0" dirty="0">
              <a:solidFill>
                <a:schemeClr val="bg1"/>
              </a:solidFill>
              <a:latin typeface="VAG Rounded Next" panose="020F0502020203020204" pitchFamily="34" charset="0"/>
              <a:cs typeface="Arial" panose="020B0604020202020204" pitchFamily="34" charset="0"/>
            </a:endParaRPr>
          </a:p>
          <a:p>
            <a:pPr algn="just">
              <a:lnSpc>
                <a:spcPct val="107000"/>
              </a:lnSpc>
              <a:spcAft>
                <a:spcPts val="600"/>
              </a:spcAft>
            </a:pPr>
            <a:r>
              <a:rPr lang="en-GB" sz="1000" b="0" dirty="0">
                <a:solidFill>
                  <a:schemeClr val="bg1"/>
                </a:solidFill>
                <a:effectLst/>
                <a:latin typeface="VAG Rounded Next" panose="020F0502020203020204" pitchFamily="34" charset="0"/>
                <a:ea typeface="Times New Roman" panose="02020603050405020304" pitchFamily="18" charset="0"/>
                <a:cs typeface="Arial" panose="020B0604020202020204" pitchFamily="34" charset="0"/>
              </a:rPr>
              <a:t>See full methods report, but key messages:</a:t>
            </a:r>
          </a:p>
          <a:p>
            <a:pPr marL="171450" indent="-171450" algn="just">
              <a:lnSpc>
                <a:spcPct val="107000"/>
              </a:lnSpc>
              <a:spcAft>
                <a:spcPts val="600"/>
              </a:spcAft>
              <a:buFont typeface="Arial" panose="020B0604020202020204" pitchFamily="34" charset="0"/>
              <a:buChar char="•"/>
            </a:pPr>
            <a:r>
              <a:rPr lang="en-GB" sz="1000" b="0" dirty="0">
                <a:solidFill>
                  <a:schemeClr val="bg1"/>
                </a:solidFill>
                <a:effectLst/>
                <a:latin typeface="VAG Rounded Next" panose="020F0502020203020204" pitchFamily="34" charset="0"/>
                <a:ea typeface="Times New Roman" panose="02020603050405020304" pitchFamily="18" charset="0"/>
                <a:cs typeface="Arial" panose="020B0604020202020204" pitchFamily="34" charset="0"/>
              </a:rPr>
              <a:t>Beneficial to consider at an individual level and at a community level</a:t>
            </a:r>
          </a:p>
          <a:p>
            <a:pPr marL="171450" indent="-171450" algn="just">
              <a:lnSpc>
                <a:spcPct val="107000"/>
              </a:lnSpc>
              <a:spcAft>
                <a:spcPts val="600"/>
              </a:spcAft>
              <a:buFont typeface="Arial" panose="020B0604020202020204" pitchFamily="34" charset="0"/>
              <a:buChar char="•"/>
            </a:pPr>
            <a:r>
              <a:rPr lang="en-GB" sz="1000" b="0" dirty="0">
                <a:solidFill>
                  <a:schemeClr val="bg1"/>
                </a:solidFill>
                <a:effectLst/>
                <a:latin typeface="VAG Rounded Next" panose="020F0502020203020204" pitchFamily="34" charset="0"/>
                <a:ea typeface="Times New Roman" panose="02020603050405020304" pitchFamily="18" charset="0"/>
                <a:cs typeface="Arial" panose="020B0604020202020204" pitchFamily="34" charset="0"/>
              </a:rPr>
              <a:t>It is challenging but important to consider hyper-locality – where woodlands are community woodlands, rather than destination sites</a:t>
            </a:r>
          </a:p>
          <a:p>
            <a:pPr marL="171450" indent="-171450" algn="just">
              <a:lnSpc>
                <a:spcPct val="107000"/>
              </a:lnSpc>
              <a:spcAft>
                <a:spcPts val="600"/>
              </a:spcAft>
              <a:buFont typeface="Arial" panose="020B0604020202020204" pitchFamily="34" charset="0"/>
              <a:buChar char="•"/>
            </a:pPr>
            <a:r>
              <a:rPr lang="en-GB" sz="1000" b="0" dirty="0">
                <a:solidFill>
                  <a:schemeClr val="bg1"/>
                </a:solidFill>
                <a:effectLst/>
                <a:latin typeface="VAG Rounded Next" panose="020F0502020203020204" pitchFamily="34" charset="0"/>
                <a:ea typeface="Times New Roman" panose="02020603050405020304" pitchFamily="18" charset="0"/>
                <a:cs typeface="Arial" panose="020B0604020202020204" pitchFamily="34" charset="0"/>
              </a:rPr>
              <a:t>Have developed an approach for setting up a longitudinal study</a:t>
            </a:r>
          </a:p>
          <a:p>
            <a:pPr marL="171450" indent="-171450" algn="just">
              <a:lnSpc>
                <a:spcPct val="107000"/>
              </a:lnSpc>
              <a:spcAft>
                <a:spcPts val="600"/>
              </a:spcAft>
              <a:buFont typeface="Arial" panose="020B0604020202020204" pitchFamily="34" charset="0"/>
              <a:buChar char="•"/>
            </a:pPr>
            <a:endParaRPr lang="en-GB" sz="1000" b="0" dirty="0">
              <a:solidFill>
                <a:schemeClr val="bg1"/>
              </a:solidFill>
              <a:effectLst/>
              <a:latin typeface="VAG Rounded Next" panose="020F0502020203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0B57935E-D50F-2E80-EB2F-EFC1D1358021}"/>
              </a:ext>
            </a:extLst>
          </p:cNvPr>
          <p:cNvSpPr>
            <a:spLocks noGrp="1"/>
          </p:cNvSpPr>
          <p:nvPr>
            <p:ph type="sldNum" sz="quarter" idx="5"/>
          </p:nvPr>
        </p:nvSpPr>
        <p:spPr/>
        <p:txBody>
          <a:bodyPr/>
          <a:lstStyle/>
          <a:p>
            <a:fld id="{20504596-92A9-4F8A-9B79-93BCFC2F8D94}" type="slidenum">
              <a:rPr lang="en-GB" smtClean="0"/>
              <a:t>28</a:t>
            </a:fld>
            <a:endParaRPr lang="en-GB"/>
          </a:p>
        </p:txBody>
      </p:sp>
    </p:spTree>
    <p:extLst>
      <p:ext uri="{BB962C8B-B14F-4D97-AF65-F5344CB8AC3E}">
        <p14:creationId xmlns:p14="http://schemas.microsoft.com/office/powerpoint/2010/main" val="1857153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32620-A349-6303-CAEA-84A5456F9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3F55D-1356-78B0-E2A0-76EBE178F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94D1A-800F-50AF-A526-2733125531A5}"/>
              </a:ext>
            </a:extLst>
          </p:cNvPr>
          <p:cNvSpPr>
            <a:spLocks noGrp="1"/>
          </p:cNvSpPr>
          <p:nvPr>
            <p:ph type="body" idx="1"/>
          </p:nvPr>
        </p:nvSpPr>
        <p:spPr/>
        <p:txBody>
          <a:bodyPr/>
          <a:lstStyle/>
          <a:p>
            <a:pPr marL="0" lvl="0" indent="0" algn="just">
              <a:lnSpc>
                <a:spcPct val="107000"/>
              </a:lnSpc>
              <a:spcAft>
                <a:spcPts val="400"/>
              </a:spcAft>
              <a:buFont typeface="Symbol" panose="05050102010706020507" pitchFamily="18" charset="2"/>
              <a:buNone/>
            </a:pPr>
            <a:r>
              <a:rPr lang="en-GB" sz="1800" b="1" dirty="0">
                <a:effectLst/>
                <a:latin typeface="Aptos" panose="020B0004020202020204" pitchFamily="34" charset="0"/>
                <a:ea typeface="Times New Roman" panose="02020603050405020304" pitchFamily="18" charset="0"/>
                <a:cs typeface="Times New Roman" panose="02020603050405020304" pitchFamily="18" charset="0"/>
              </a:rPr>
              <a:t>And finally, what lessons can we take from this to inform such interventions to help improve provision of benefits and to maximise access/engagement? RQ6</a:t>
            </a:r>
            <a:endParaRPr lang="en-GB" sz="1800" b="1" kern="100" dirty="0">
              <a:effectLst/>
              <a:latin typeface="Aptos" panose="020B0004020202020204" pitchFamily="34" charset="0"/>
              <a:ea typeface="Aptos" panose="020B0004020202020204" pitchFamily="34" charset="0"/>
              <a:cs typeface="Calibri" panose="020F0502020204030204" pitchFamily="34" charset="0"/>
            </a:endParaRPr>
          </a:p>
          <a:p>
            <a:pPr marL="0" lvl="0" indent="0" algn="just">
              <a:lnSpc>
                <a:spcPct val="107000"/>
              </a:lnSpc>
              <a:spcAft>
                <a:spcPts val="400"/>
              </a:spcAft>
              <a:buFont typeface="Symbol" panose="05050102010706020507" pitchFamily="18" charset="2"/>
              <a:buNone/>
            </a:pPr>
            <a:endParaRPr lang="en-GB" sz="1800" kern="100" dirty="0">
              <a:effectLst/>
              <a:latin typeface="Aptos" panose="020B0004020202020204" pitchFamily="34" charset="0"/>
              <a:ea typeface="Aptos" panose="020B0004020202020204" pitchFamily="34" charset="0"/>
              <a:cs typeface="Calibri" panose="020F0502020204030204" pitchFamily="34" charset="0"/>
            </a:endParaRPr>
          </a:p>
          <a:p>
            <a:pPr marL="342900" lvl="0" indent="-342900" algn="just">
              <a:lnSpc>
                <a:spcPct val="107000"/>
              </a:lnSpc>
              <a:spcAft>
                <a:spcPts val="400"/>
              </a:spcAft>
              <a:buFont typeface="Symbol" panose="05050102010706020507" pitchFamily="18" charset="2"/>
              <a:buChar char=""/>
            </a:pPr>
            <a:r>
              <a:rPr lang="en-GB" sz="2800" dirty="0"/>
              <a:t>People enjoy variety in woodland, so site designers and managers should maximise opportunities for visitors to notice this variety, especially where this enables them the opportunity for different sensory experiences. In addition, young woodlands can provide more opportunity for visitors to notice variety through change (spatially and temporally) and this can be maximised through design and management. </a:t>
            </a:r>
          </a:p>
          <a:p>
            <a:pPr marL="342900" lvl="0" indent="-342900" algn="just">
              <a:lnSpc>
                <a:spcPct val="107000"/>
              </a:lnSpc>
              <a:spcAft>
                <a:spcPts val="400"/>
              </a:spcAft>
              <a:buFont typeface="Symbol" panose="05050102010706020507" pitchFamily="18" charset="2"/>
              <a:buChar char=""/>
            </a:pPr>
            <a:r>
              <a:rPr lang="en-GB" sz="2800" dirty="0"/>
              <a:t>Many participants expressed an appreciation for a ‘natural look and feel’ but perceptions of naturalness vary. By considering these different perceptions of ‘naturalness’ and testing them out with visitors and potential visitors, sites can cater for different natural aesthetics. </a:t>
            </a:r>
          </a:p>
          <a:p>
            <a:pPr marL="342900" lvl="0" indent="-342900" algn="just">
              <a:lnSpc>
                <a:spcPct val="107000"/>
              </a:lnSpc>
              <a:spcAft>
                <a:spcPts val="400"/>
              </a:spcAft>
              <a:buFont typeface="Symbol" panose="05050102010706020507" pitchFamily="18" charset="2"/>
              <a:buChar char=""/>
            </a:pPr>
            <a:r>
              <a:rPr lang="en-GB" sz="2800" dirty="0"/>
              <a:t>People may react strongly to management which disrupts their connection to a woodland, especially woodland they have seen grow from new planting. By informing the public about why particular management choices have been made, for example, selection of new tree species (use of non-natives), planting approach (e.g. rows or dense compartments) and thinning, site managers can help to avoid adverse reactions. </a:t>
            </a:r>
          </a:p>
          <a:p>
            <a:pPr marL="342900" lvl="0" indent="-342900" algn="just">
              <a:lnSpc>
                <a:spcPct val="107000"/>
              </a:lnSpc>
              <a:spcAft>
                <a:spcPts val="400"/>
              </a:spcAft>
              <a:buFont typeface="Symbol" panose="05050102010706020507" pitchFamily="18" charset="2"/>
              <a:buChar char=""/>
            </a:pPr>
            <a:r>
              <a:rPr lang="en-GB" sz="2800" dirty="0"/>
              <a:t>This research highlights the variety of motivations people have for visiting new woodlands and that different people want different things from places (e.g. isolation vs facilities). Explicit consideration of the range of these motivations and preferences can help ensure a diversity of visitors. </a:t>
            </a:r>
          </a:p>
        </p:txBody>
      </p:sp>
      <p:sp>
        <p:nvSpPr>
          <p:cNvPr id="4" name="Slide Number Placeholder 3">
            <a:extLst>
              <a:ext uri="{FF2B5EF4-FFF2-40B4-BE49-F238E27FC236}">
                <a16:creationId xmlns:a16="http://schemas.microsoft.com/office/drawing/2014/main" id="{2A48C97A-0D29-C418-FAF0-C01E173593A9}"/>
              </a:ext>
            </a:extLst>
          </p:cNvPr>
          <p:cNvSpPr>
            <a:spLocks noGrp="1"/>
          </p:cNvSpPr>
          <p:nvPr>
            <p:ph type="sldNum" sz="quarter" idx="5"/>
          </p:nvPr>
        </p:nvSpPr>
        <p:spPr/>
        <p:txBody>
          <a:bodyPr/>
          <a:lstStyle/>
          <a:p>
            <a:fld id="{20504596-92A9-4F8A-9B79-93BCFC2F8D94}" type="slidenum">
              <a:rPr lang="en-GB" smtClean="0"/>
              <a:t>29</a:t>
            </a:fld>
            <a:endParaRPr lang="en-GB"/>
          </a:p>
        </p:txBody>
      </p:sp>
    </p:spTree>
    <p:extLst>
      <p:ext uri="{BB962C8B-B14F-4D97-AF65-F5344CB8AC3E}">
        <p14:creationId xmlns:p14="http://schemas.microsoft.com/office/powerpoint/2010/main" val="994835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70BF-B4EB-BD32-C6F7-89F028EF5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53D3F-A02C-9590-0ED6-0E03139EF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F764E-4664-67C1-F6C7-A59D968B6F9F}"/>
              </a:ext>
            </a:extLst>
          </p:cNvPr>
          <p:cNvSpPr>
            <a:spLocks noGrp="1"/>
          </p:cNvSpPr>
          <p:nvPr>
            <p:ph type="body" idx="1"/>
          </p:nvPr>
        </p:nvSpPr>
        <p:spPr/>
        <p:txBody>
          <a:bodyPr/>
          <a:lstStyle/>
          <a:p>
            <a:pPr marL="342900" lvl="0" indent="-342900" algn="just">
              <a:lnSpc>
                <a:spcPct val="107000"/>
              </a:lnSpc>
              <a:spcAft>
                <a:spcPts val="400"/>
              </a:spcAft>
              <a:buFont typeface="Symbol" panose="05050102010706020507" pitchFamily="18" charset="2"/>
              <a:buChar char=""/>
            </a:pPr>
            <a:r>
              <a:rPr lang="en-GB" sz="1200" dirty="0"/>
              <a:t>Engaging people in designing and creating woodlands, through volunteering and outreach, can support protective behaviours and how much the woodland is valued. </a:t>
            </a:r>
          </a:p>
          <a:p>
            <a:pPr marL="342900" lvl="0" indent="-342900" algn="just">
              <a:lnSpc>
                <a:spcPct val="107000"/>
              </a:lnSpc>
              <a:spcAft>
                <a:spcPts val="400"/>
              </a:spcAft>
              <a:buFont typeface="Symbol" panose="05050102010706020507" pitchFamily="18" charset="2"/>
              <a:buChar char=""/>
            </a:pPr>
            <a:r>
              <a:rPr lang="en-GB" sz="1200" dirty="0"/>
              <a:t>Many people care about providing space for wildlife, emphasizing such provision in site design and in communication by site managers will improve how much the community values the site. </a:t>
            </a:r>
          </a:p>
          <a:p>
            <a:pPr marL="342900" lvl="0" indent="-342900" algn="just">
              <a:lnSpc>
                <a:spcPct val="107000"/>
              </a:lnSpc>
              <a:spcAft>
                <a:spcPts val="400"/>
              </a:spcAft>
              <a:buFont typeface="Symbol" panose="05050102010706020507" pitchFamily="18" charset="2"/>
              <a:buChar char=""/>
            </a:pPr>
            <a:r>
              <a:rPr lang="en-GB" sz="1200" dirty="0"/>
              <a:t>Non-visitors will likely have an opinion about woodland sites too and should be consulted about sites where possible. </a:t>
            </a:r>
          </a:p>
          <a:p>
            <a:pPr marL="342900" lvl="0" indent="-342900" algn="just">
              <a:lnSpc>
                <a:spcPct val="107000"/>
              </a:lnSpc>
              <a:spcAft>
                <a:spcPts val="400"/>
              </a:spcAft>
              <a:buFont typeface="Symbol" panose="05050102010706020507" pitchFamily="18" charset="2"/>
              <a:buChar char=""/>
            </a:pPr>
            <a:r>
              <a:rPr lang="en-GB" sz="1200" dirty="0"/>
              <a:t>We found that newer arrivals to an area are more concerned about negative attributes (dog poo, darkness, leaves leaving a mess) and improved familiarity with a site appears to reduce these concerns. Anything site managers can do to encourage more visitors to use a site, especially new arrivals, will therefore improve overall community perceptions. </a:t>
            </a:r>
          </a:p>
          <a:p>
            <a:pPr marL="342900" lvl="0" indent="-342900" algn="just">
              <a:lnSpc>
                <a:spcPct val="107000"/>
              </a:lnSpc>
              <a:spcAft>
                <a:spcPts val="400"/>
              </a:spcAft>
              <a:buFont typeface="Symbol" panose="05050102010706020507" pitchFamily="18" charset="2"/>
              <a:buChar char=""/>
            </a:pPr>
            <a:r>
              <a:rPr lang="en-GB" sz="1200" dirty="0"/>
              <a:t>Design open spaces into woodlands to improve perceptions of safety. Female visitors express stronger fears around anti-social behaviour on sites compared to males. Non-visitors were more concerned about antisocial behaviour on site than visitors, so it may be that events to introduce people to the sites, tailored to </a:t>
            </a:r>
            <a:r>
              <a:rPr lang="en-GB" sz="1200" dirty="0" err="1"/>
              <a:t>nonvisitors</a:t>
            </a:r>
            <a:r>
              <a:rPr lang="en-GB" sz="1200" dirty="0"/>
              <a:t>, may lead to decreased community concern as site familiarity increases.</a:t>
            </a:r>
            <a:endParaRPr lang="en-GB" b="0" dirty="0"/>
          </a:p>
          <a:p>
            <a:endParaRPr lang="en-GB" b="0" dirty="0"/>
          </a:p>
        </p:txBody>
      </p:sp>
      <p:sp>
        <p:nvSpPr>
          <p:cNvPr id="4" name="Slide Number Placeholder 3">
            <a:extLst>
              <a:ext uri="{FF2B5EF4-FFF2-40B4-BE49-F238E27FC236}">
                <a16:creationId xmlns:a16="http://schemas.microsoft.com/office/drawing/2014/main" id="{2F5F7149-E628-6337-FEDB-2F330D745B84}"/>
              </a:ext>
            </a:extLst>
          </p:cNvPr>
          <p:cNvSpPr>
            <a:spLocks noGrp="1"/>
          </p:cNvSpPr>
          <p:nvPr>
            <p:ph type="sldNum" sz="quarter" idx="5"/>
          </p:nvPr>
        </p:nvSpPr>
        <p:spPr/>
        <p:txBody>
          <a:bodyPr/>
          <a:lstStyle/>
          <a:p>
            <a:fld id="{20504596-92A9-4F8A-9B79-93BCFC2F8D94}" type="slidenum">
              <a:rPr lang="en-GB" smtClean="0"/>
              <a:t>30</a:t>
            </a:fld>
            <a:endParaRPr lang="en-GB"/>
          </a:p>
        </p:txBody>
      </p:sp>
    </p:spTree>
    <p:extLst>
      <p:ext uri="{BB962C8B-B14F-4D97-AF65-F5344CB8AC3E}">
        <p14:creationId xmlns:p14="http://schemas.microsoft.com/office/powerpoint/2010/main" val="86164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800" dirty="0">
                <a:effectLst/>
                <a:latin typeface="Calibri" panose="020F0502020204030204" pitchFamily="34" charset="0"/>
                <a:ea typeface="Calibri" panose="020F0502020204030204" pitchFamily="34" charset="0"/>
              </a:rPr>
              <a:t>*proof-of-concept refers to establishing through testing whether such longitudinal research is feasible, what it would contribute, and how it could be achieved</a:t>
            </a:r>
            <a:endParaRPr lang="en-GB" sz="1800" dirty="0">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3</a:t>
            </a:fld>
            <a:endParaRPr lang="en-GB"/>
          </a:p>
        </p:txBody>
      </p:sp>
    </p:spTree>
    <p:extLst>
      <p:ext uri="{BB962C8B-B14F-4D97-AF65-F5344CB8AC3E}">
        <p14:creationId xmlns:p14="http://schemas.microsoft.com/office/powerpoint/2010/main" val="2570137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View over new planting at Sence Valley, NF, taken by Elliot Colley</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31</a:t>
            </a:fld>
            <a:endParaRPr lang="en-GB"/>
          </a:p>
        </p:txBody>
      </p:sp>
    </p:spTree>
    <p:extLst>
      <p:ext uri="{BB962C8B-B14F-4D97-AF65-F5344CB8AC3E}">
        <p14:creationId xmlns:p14="http://schemas.microsoft.com/office/powerpoint/2010/main" val="164988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r>
              <a:rPr lang="en-GB" dirty="0"/>
              <a:t>Boils down to how local community members who have and have not visited the site think about it and whether they are impacted by it. </a:t>
            </a:r>
          </a:p>
          <a:p>
            <a:r>
              <a:rPr lang="en-GB" dirty="0"/>
              <a:t>Plus, how would we capture this over time and what can we tell the people who design and manage these sites to help them optimise benefits</a:t>
            </a:r>
          </a:p>
        </p:txBody>
      </p:sp>
      <p:sp>
        <p:nvSpPr>
          <p:cNvPr id="4" name="Slide Number Placeholder 3"/>
          <p:cNvSpPr>
            <a:spLocks noGrp="1"/>
          </p:cNvSpPr>
          <p:nvPr>
            <p:ph type="sldNum" sz="quarter" idx="5"/>
          </p:nvPr>
        </p:nvSpPr>
        <p:spPr/>
        <p:txBody>
          <a:bodyPr/>
          <a:lstStyle/>
          <a:p>
            <a:fld id="{20504596-92A9-4F8A-9B79-93BCFC2F8D94}" type="slidenum">
              <a:rPr lang="en-GB" smtClean="0"/>
              <a:t>4</a:t>
            </a:fld>
            <a:endParaRPr lang="en-GB"/>
          </a:p>
        </p:txBody>
      </p:sp>
    </p:spTree>
    <p:extLst>
      <p:ext uri="{BB962C8B-B14F-4D97-AF65-F5344CB8AC3E}">
        <p14:creationId xmlns:p14="http://schemas.microsoft.com/office/powerpoint/2010/main" val="139136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been working with the Forest of Marston Vale in Bedfordshire, which is a community forest. And the National Forest which covers parts of Derbyshire, Leicestershire, and Staffordshire. Both forests incorporate areas of industrial heritage as well as recent rapid building and infrastructure development. Both have ambitious tree planting plans. Want to thank them for their help. </a:t>
            </a:r>
          </a:p>
          <a:p>
            <a:endParaRPr lang="en-GB" dirty="0"/>
          </a:p>
          <a:p>
            <a:r>
              <a:rPr lang="en-GB" dirty="0"/>
              <a:t>We aimed to include contrasting communities as well as different ages of planting. Our planting age range covered up to 20 years to just planted. A key factor was that we wanted to focus on communities within walking distance of the planting – what we are calling hyper local communities - partly because these are mostly not ‘destination sites’ – they are often small in size and they are often explicitly meant for local communities to visit.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5</a:t>
            </a:fld>
            <a:endParaRPr lang="en-GB"/>
          </a:p>
        </p:txBody>
      </p:sp>
    </p:spTree>
    <p:extLst>
      <p:ext uri="{BB962C8B-B14F-4D97-AF65-F5344CB8AC3E}">
        <p14:creationId xmlns:p14="http://schemas.microsoft.com/office/powerpoint/2010/main" val="206334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51824-683A-538F-6353-4D2817F53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5FC2E-78CF-F380-4BCA-900CEE910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85768-A16A-86D6-76F2-D130B901A00D}"/>
              </a:ext>
            </a:extLst>
          </p:cNvPr>
          <p:cNvSpPr>
            <a:spLocks noGrp="1"/>
          </p:cNvSpPr>
          <p:nvPr>
            <p:ph type="body" idx="1"/>
          </p:nvPr>
        </p:nvSpPr>
        <p:spPr/>
        <p:txBody>
          <a:bodyPr/>
          <a:lstStyle/>
          <a:p>
            <a:r>
              <a:rPr lang="en-GB" dirty="0"/>
              <a:t>Important to understand how impacts on local communities may change over time – wanted to test a longitudinal approach – both with individuals and at a community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Reminder that longitudinal research is</a:t>
            </a:r>
            <a:r>
              <a:rPr lang="en-GB" dirty="0">
                <a:latin typeface="VAG Rounded Next" panose="020F0502020203020204" pitchFamily="34" charset="0"/>
              </a:rPr>
              <a:t> a type of observational and correlational research that involves monitoring individuals or a population over an extended period of time. It allows researchers to track changes and developments in the subjects over time and the effect of time on those individuals or populations and how they experience, in this case, new tree planting. </a:t>
            </a:r>
            <a:endParaRPr lang="en-GB" dirty="0"/>
          </a:p>
          <a:p>
            <a:endParaRPr lang="en-GB" dirty="0"/>
          </a:p>
          <a:p>
            <a:r>
              <a:rPr lang="en-GB" dirty="0"/>
              <a:t>Only 2 years – so difficult to deliver longitudinal research – so for qualitative elements – innovated an intensive qualitative longitudinal approach – extending the lens of the research to consider participants’ life history, current experiences and also forward in time asking them to think about the future. Over 3 waves of interviews. </a:t>
            </a:r>
          </a:p>
          <a:p>
            <a:endParaRPr lang="en-GB" dirty="0"/>
          </a:p>
          <a:p>
            <a:r>
              <a:rPr lang="en-GB" dirty="0"/>
              <a:t>For quantitative element – we didn’t compare data between times points – but we did test and refine a potential approach to doing so, importantly, at a hyper-local scale – so focusing on the communities potentially most affected by the new planting. </a:t>
            </a:r>
          </a:p>
          <a:p>
            <a:endParaRPr lang="en-GB" dirty="0"/>
          </a:p>
        </p:txBody>
      </p:sp>
      <p:sp>
        <p:nvSpPr>
          <p:cNvPr id="4" name="Slide Number Placeholder 3">
            <a:extLst>
              <a:ext uri="{FF2B5EF4-FFF2-40B4-BE49-F238E27FC236}">
                <a16:creationId xmlns:a16="http://schemas.microsoft.com/office/drawing/2014/main" id="{BE6E6975-83D9-D088-ABF0-C8F35BAF6C1D}"/>
              </a:ext>
            </a:extLst>
          </p:cNvPr>
          <p:cNvSpPr>
            <a:spLocks noGrp="1"/>
          </p:cNvSpPr>
          <p:nvPr>
            <p:ph type="sldNum" sz="quarter" idx="5"/>
          </p:nvPr>
        </p:nvSpPr>
        <p:spPr/>
        <p:txBody>
          <a:bodyPr/>
          <a:lstStyle/>
          <a:p>
            <a:fld id="{20504596-92A9-4F8A-9B79-93BCFC2F8D94}" type="slidenum">
              <a:rPr lang="en-GB" smtClean="0"/>
              <a:t>6</a:t>
            </a:fld>
            <a:endParaRPr lang="en-GB"/>
          </a:p>
        </p:txBody>
      </p:sp>
    </p:spTree>
    <p:extLst>
      <p:ext uri="{BB962C8B-B14F-4D97-AF65-F5344CB8AC3E}">
        <p14:creationId xmlns:p14="http://schemas.microsoft.com/office/powerpoint/2010/main" val="82027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504596-92A9-4F8A-9B79-93BCFC2F8D94}" type="slidenum">
              <a:rPr lang="en-GB" smtClean="0"/>
              <a:t>7</a:t>
            </a:fld>
            <a:endParaRPr lang="en-GB"/>
          </a:p>
        </p:txBody>
      </p:sp>
    </p:spTree>
    <p:extLst>
      <p:ext uri="{BB962C8B-B14F-4D97-AF65-F5344CB8AC3E}">
        <p14:creationId xmlns:p14="http://schemas.microsoft.com/office/powerpoint/2010/main" val="360449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A533D-89A4-C8A9-DD00-BDF31D52A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81E25-D5CE-D0E7-CB05-4D424CD8D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DB539-5D82-5460-76D0-FC941FF08DCA}"/>
              </a:ext>
            </a:extLst>
          </p:cNvPr>
          <p:cNvSpPr>
            <a:spLocks noGrp="1"/>
          </p:cNvSpPr>
          <p:nvPr>
            <p:ph type="body" idx="1"/>
          </p:nvPr>
        </p:nvSpPr>
        <p:spPr/>
        <p:txBody>
          <a:bodyPr/>
          <a:lstStyle/>
          <a:p>
            <a:r>
              <a:rPr lang="en-GB" dirty="0">
                <a:ea typeface="Calibri"/>
                <a:cs typeface="Calibri"/>
              </a:rPr>
              <a:t>Developed a unique methodology which utilised longitudinal approach. Point to separate methods report. </a:t>
            </a:r>
          </a:p>
          <a:p>
            <a:r>
              <a:rPr lang="en-GB" dirty="0">
                <a:ea typeface="Calibri"/>
                <a:cs typeface="Calibri"/>
              </a:rPr>
              <a:t>Wave order not chronological, due to logistical issues. But worked in this order. </a:t>
            </a:r>
          </a:p>
        </p:txBody>
      </p:sp>
      <p:sp>
        <p:nvSpPr>
          <p:cNvPr id="4" name="Slide Number Placeholder 3">
            <a:extLst>
              <a:ext uri="{FF2B5EF4-FFF2-40B4-BE49-F238E27FC236}">
                <a16:creationId xmlns:a16="http://schemas.microsoft.com/office/drawing/2014/main" id="{80BE0041-8743-0D1D-28CB-06BBE3DFD460}"/>
              </a:ext>
            </a:extLst>
          </p:cNvPr>
          <p:cNvSpPr>
            <a:spLocks noGrp="1"/>
          </p:cNvSpPr>
          <p:nvPr>
            <p:ph type="sldNum" sz="quarter" idx="5"/>
          </p:nvPr>
        </p:nvSpPr>
        <p:spPr/>
        <p:txBody>
          <a:bodyPr/>
          <a:lstStyle/>
          <a:p>
            <a:fld id="{20504596-92A9-4F8A-9B79-93BCFC2F8D94}" type="slidenum">
              <a:rPr lang="en-GB" smtClean="0"/>
              <a:t>8</a:t>
            </a:fld>
            <a:endParaRPr lang="en-GB"/>
          </a:p>
        </p:txBody>
      </p:sp>
    </p:spTree>
    <p:extLst>
      <p:ext uri="{BB962C8B-B14F-4D97-AF65-F5344CB8AC3E}">
        <p14:creationId xmlns:p14="http://schemas.microsoft.com/office/powerpoint/2010/main" val="3532645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9D6E9-742E-3791-9CA7-1255ABA49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3FC05-D1A2-42F5-8FD8-EC7147E18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D6F0B-E6F8-746C-629C-5189E5602D0E}"/>
              </a:ext>
            </a:extLst>
          </p:cNvPr>
          <p:cNvSpPr>
            <a:spLocks noGrp="1"/>
          </p:cNvSpPr>
          <p:nvPr>
            <p:ph type="body" idx="1"/>
          </p:nvPr>
        </p:nvSpPr>
        <p:spPr/>
        <p:txBody>
          <a:bodyPr/>
          <a:lstStyle/>
          <a:p>
            <a:pPr algn="just">
              <a:spcBef>
                <a:spcPts val="600"/>
              </a:spcBef>
              <a:tabLst>
                <a:tab pos="2637155" algn="ctr"/>
                <a:tab pos="5274310" algn="r"/>
                <a:tab pos="180340" algn="r"/>
                <a:tab pos="450215" algn="l"/>
              </a:tabLst>
            </a:pPr>
            <a:r>
              <a:rPr lang="en-GB" u="none" dirty="0"/>
              <a:t>Key themes identified through analysis of qualitative data, But also want to point out we undertook a case biography approach to analysing the data as well. If you’d like more info on this please refer to the report, both the methods report and the full qualitative write-up appendix. The </a:t>
            </a:r>
            <a:r>
              <a:rPr lang="en-GB" u="none" dirty="0" err="1"/>
              <a:t>Storymap</a:t>
            </a:r>
            <a:r>
              <a:rPr lang="en-GB" u="none" dirty="0"/>
              <a:t> output on the webpage utilises the learning from this analysis. </a:t>
            </a:r>
          </a:p>
          <a:p>
            <a:pPr algn="just">
              <a:spcBef>
                <a:spcPts val="600"/>
              </a:spcBef>
              <a:tabLst>
                <a:tab pos="2637155" algn="ctr"/>
                <a:tab pos="5274310" algn="r"/>
                <a:tab pos="180340" algn="r"/>
                <a:tab pos="450215" algn="l"/>
              </a:tabLst>
            </a:pPr>
            <a:r>
              <a:rPr lang="en-GB" u="none" dirty="0"/>
              <a:t>But it is easier to explore the themes for this kind of presentation. </a:t>
            </a:r>
          </a:p>
          <a:p>
            <a:pPr algn="just">
              <a:spcBef>
                <a:spcPts val="600"/>
              </a:spcBef>
              <a:tabLst>
                <a:tab pos="2637155" algn="ctr"/>
                <a:tab pos="5274310" algn="r"/>
                <a:tab pos="180340" algn="r"/>
                <a:tab pos="450215" algn="l"/>
              </a:tabLst>
            </a:pPr>
            <a:endParaRPr lang="en-GB" u="none" dirty="0"/>
          </a:p>
          <a:p>
            <a:pPr algn="just">
              <a:spcBef>
                <a:spcPts val="600"/>
              </a:spcBef>
              <a:tabLst>
                <a:tab pos="2637155" algn="ctr"/>
                <a:tab pos="5274310" algn="r"/>
                <a:tab pos="180340" algn="r"/>
                <a:tab pos="450215" algn="l"/>
              </a:tabLst>
            </a:pPr>
            <a:r>
              <a:rPr lang="en-GB" u="sng" dirty="0"/>
              <a:t>Experiencing change and sensing variety in new woodlands.</a:t>
            </a:r>
            <a:r>
              <a:rPr lang="en-GB" dirty="0"/>
              <a:t> </a:t>
            </a:r>
            <a:endParaRPr lang="en-GB" sz="1800" dirty="0">
              <a:effectLst/>
              <a:latin typeface="Aptos"/>
              <a:ea typeface="Times New Roman" panose="02020603050405020304" pitchFamily="18" charset="0"/>
              <a:cs typeface="Calibri" panose="020F0502020204030204" pitchFamily="34" charset="0"/>
            </a:endParaRPr>
          </a:p>
          <a:p>
            <a:pPr algn="just">
              <a:spcBef>
                <a:spcPts val="600"/>
              </a:spcBef>
              <a:tabLst>
                <a:tab pos="2637155" algn="ctr"/>
                <a:tab pos="5274310" algn="r"/>
                <a:tab pos="180340" algn="r"/>
                <a:tab pos="450215" algn="l"/>
              </a:tabLst>
            </a:pPr>
            <a:r>
              <a:rPr lang="en-GB" sz="1800" dirty="0">
                <a:effectLst/>
                <a:latin typeface="Aptos"/>
                <a:ea typeface="Times New Roman" panose="02020603050405020304" pitchFamily="18" charset="0"/>
                <a:cs typeface="Calibri" panose="020F0502020204030204" pitchFamily="34" charset="0"/>
              </a:rPr>
              <a:t>There were two main ways in which participants experienced new planting. First, as open, light and energetic places in contrast to darker, older woodlands which provide a sense of grounding and 'envelopment'. Secondly, the participants described benefiting from the unique experience of watching a new woodland being planted and growing. They enjoyed noticing changes within the woodlands over weeks, seasons and years. All their senses were used to experience and describe these changes. </a:t>
            </a:r>
          </a:p>
          <a:p>
            <a:pPr marL="0" indent="0">
              <a:buFont typeface="Arial"/>
              <a:buNone/>
            </a:pPr>
            <a:endParaRPr lang="en-GB" sz="1800" dirty="0">
              <a:effectLst/>
              <a:latin typeface="Aptos" panose="020B0004020202020204" pitchFamily="34" charset="0"/>
              <a:ea typeface="Times New Roman" panose="02020603050405020304" pitchFamily="18" charset="0"/>
              <a:cs typeface="Calibri" panose="020F050202020403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D98987B9-EF82-E2B3-18E7-07B4E1621C84}"/>
              </a:ext>
            </a:extLst>
          </p:cNvPr>
          <p:cNvSpPr>
            <a:spLocks noGrp="1"/>
          </p:cNvSpPr>
          <p:nvPr>
            <p:ph type="sldNum" sz="quarter" idx="5"/>
          </p:nvPr>
        </p:nvSpPr>
        <p:spPr/>
        <p:txBody>
          <a:bodyPr/>
          <a:lstStyle/>
          <a:p>
            <a:fld id="{20504596-92A9-4F8A-9B79-93BCFC2F8D94}" type="slidenum">
              <a:rPr lang="en-GB" smtClean="0"/>
              <a:t>9</a:t>
            </a:fld>
            <a:endParaRPr lang="en-GB"/>
          </a:p>
        </p:txBody>
      </p:sp>
    </p:spTree>
    <p:extLst>
      <p:ext uri="{BB962C8B-B14F-4D97-AF65-F5344CB8AC3E}">
        <p14:creationId xmlns:p14="http://schemas.microsoft.com/office/powerpoint/2010/main" val="3209252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aseline="0">
                <a:solidFill>
                  <a:schemeClr val="bg1"/>
                </a:solidFill>
                <a:latin typeface="Verdana" panose="020B060403050404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baseline="0">
                <a:solidFill>
                  <a:schemeClr val="bg1"/>
                </a:solidFill>
                <a:latin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87897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108DDE-BD01-4656-A653-5FDC2BD4786F}" type="datetime1">
              <a:rPr lang="en-GB" smtClean="0"/>
              <a:t>13/10/2025</a:t>
            </a:fld>
            <a:endParaRPr lang="en-GB"/>
          </a:p>
        </p:txBody>
      </p:sp>
    </p:spTree>
    <p:extLst>
      <p:ext uri="{BB962C8B-B14F-4D97-AF65-F5344CB8AC3E}">
        <p14:creationId xmlns:p14="http://schemas.microsoft.com/office/powerpoint/2010/main" val="354373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1B5C6-B4A2-4AEB-A437-BE5B11773657}" type="datetime1">
              <a:rPr lang="en-GB" smtClean="0"/>
              <a:t>13/10/2025</a:t>
            </a:fld>
            <a:endParaRPr lang="en-GB"/>
          </a:p>
        </p:txBody>
      </p:sp>
    </p:spTree>
    <p:extLst>
      <p:ext uri="{BB962C8B-B14F-4D97-AF65-F5344CB8AC3E}">
        <p14:creationId xmlns:p14="http://schemas.microsoft.com/office/powerpoint/2010/main" val="925662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AC3919-3F06-49C7-8533-7D96D72DD8D5}" type="datetime1">
              <a:rPr lang="en-GB" smtClean="0"/>
              <a:t>13/10/2025</a:t>
            </a:fld>
            <a:endParaRPr lang="en-GB"/>
          </a:p>
        </p:txBody>
      </p:sp>
    </p:spTree>
    <p:extLst>
      <p:ext uri="{BB962C8B-B14F-4D97-AF65-F5344CB8AC3E}">
        <p14:creationId xmlns:p14="http://schemas.microsoft.com/office/powerpoint/2010/main" val="328466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DB5A-A6DC-4264-A06F-F70F1D73A7F3}" type="datetime1">
              <a:rPr lang="en-GB" smtClean="0"/>
              <a:t>13/10/2025</a:t>
            </a:fld>
            <a:endParaRPr lang="en-GB"/>
          </a:p>
        </p:txBody>
      </p:sp>
    </p:spTree>
    <p:extLst>
      <p:ext uri="{BB962C8B-B14F-4D97-AF65-F5344CB8AC3E}">
        <p14:creationId xmlns:p14="http://schemas.microsoft.com/office/powerpoint/2010/main" val="774072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E5E10-9289-4469-8F90-26E2F04261CE}" type="datetime1">
              <a:rPr lang="en-GB" smtClean="0"/>
              <a:t>13/10/2025</a:t>
            </a:fld>
            <a:endParaRPr lang="en-GB"/>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467544" y="3867894"/>
            <a:ext cx="2133600" cy="273844"/>
          </a:xfrm>
          <a:prstGeom prst="rect">
            <a:avLst/>
          </a:prstGeom>
        </p:spPr>
        <p:txBody>
          <a:bodyPr/>
          <a:lstStyle/>
          <a:p>
            <a:fld id="{B5388D30-9EBF-4FD3-88B2-6AA4299987DC}" type="slidenum">
              <a:rPr lang="en-GB" smtClean="0"/>
              <a:t>‹#›</a:t>
            </a:fld>
            <a:endParaRPr lang="en-GB"/>
          </a:p>
        </p:txBody>
      </p:sp>
    </p:spTree>
    <p:extLst>
      <p:ext uri="{BB962C8B-B14F-4D97-AF65-F5344CB8AC3E}">
        <p14:creationId xmlns:p14="http://schemas.microsoft.com/office/powerpoint/2010/main" val="183210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6512" y="4890195"/>
            <a:ext cx="549424" cy="273844"/>
          </a:xfrm>
          <a:prstGeom prst="rect">
            <a:avLst/>
          </a:prstGeom>
        </p:spPr>
        <p:txBody>
          <a:bodyPr/>
          <a:lstStyle>
            <a:lvl1pPr algn="ctr">
              <a:defRPr>
                <a:solidFill>
                  <a:schemeClr val="bg1"/>
                </a:solidFill>
              </a:defRPr>
            </a:lvl1pPr>
          </a:lstStyle>
          <a:p>
            <a:fld id="{B5388D30-9EBF-4FD3-88B2-6AA4299987DC}" type="slidenum">
              <a:rPr lang="en-GB" smtClean="0"/>
              <a:pPr/>
              <a:t>‹#›</a:t>
            </a:fld>
            <a:endParaRPr lang="en-GB"/>
          </a:p>
        </p:txBody>
      </p:sp>
      <p:sp>
        <p:nvSpPr>
          <p:cNvPr id="7" name="Date Placeholder 3"/>
          <p:cNvSpPr>
            <a:spLocks noGrp="1"/>
          </p:cNvSpPr>
          <p:nvPr>
            <p:ph type="dt" sz="half" idx="10"/>
          </p:nvPr>
        </p:nvSpPr>
        <p:spPr>
          <a:xfrm>
            <a:off x="457200" y="4894008"/>
            <a:ext cx="2133600" cy="273844"/>
          </a:xfrm>
        </p:spPr>
        <p:txBody>
          <a:bodyPr/>
          <a:lstStyle/>
          <a:p>
            <a:fld id="{A5F67CB0-4127-4601-8490-80C12FD96DED}" type="datetime1">
              <a:rPr lang="en-GB" smtClean="0"/>
              <a:t>13/10/2025</a:t>
            </a:fld>
            <a:endParaRPr lang="en-GB"/>
          </a:p>
        </p:txBody>
      </p:sp>
    </p:spTree>
    <p:extLst>
      <p:ext uri="{BB962C8B-B14F-4D97-AF65-F5344CB8AC3E}">
        <p14:creationId xmlns:p14="http://schemas.microsoft.com/office/powerpoint/2010/main" val="395452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6512" y="4890195"/>
            <a:ext cx="549424" cy="273844"/>
          </a:xfrm>
          <a:prstGeom prst="rect">
            <a:avLst/>
          </a:prstGeom>
        </p:spPr>
        <p:txBody>
          <a:bodyPr/>
          <a:lstStyle>
            <a:lvl1pPr algn="ctr">
              <a:defRPr>
                <a:solidFill>
                  <a:schemeClr val="bg1"/>
                </a:solidFill>
              </a:defRPr>
            </a:lvl1pPr>
          </a:lstStyle>
          <a:p>
            <a:fld id="{B5388D30-9EBF-4FD3-88B2-6AA4299987DC}" type="slidenum">
              <a:rPr lang="en-GB" smtClean="0"/>
              <a:pPr/>
              <a:t>‹#›</a:t>
            </a:fld>
            <a:endParaRPr lang="en-GB"/>
          </a:p>
        </p:txBody>
      </p:sp>
      <p:sp>
        <p:nvSpPr>
          <p:cNvPr id="7" name="Date Placeholder 3"/>
          <p:cNvSpPr>
            <a:spLocks noGrp="1"/>
          </p:cNvSpPr>
          <p:nvPr>
            <p:ph type="dt" sz="half" idx="10"/>
          </p:nvPr>
        </p:nvSpPr>
        <p:spPr>
          <a:xfrm>
            <a:off x="457200" y="4894008"/>
            <a:ext cx="2133600" cy="273844"/>
          </a:xfrm>
        </p:spPr>
        <p:txBody>
          <a:bodyPr/>
          <a:lstStyle/>
          <a:p>
            <a:fld id="{A5F67CB0-4127-4601-8490-80C12FD96DED}" type="datetime1">
              <a:rPr lang="en-GB" smtClean="0"/>
              <a:t>13/10/2025</a:t>
            </a:fld>
            <a:endParaRPr lang="en-GB"/>
          </a:p>
        </p:txBody>
      </p:sp>
    </p:spTree>
    <p:extLst>
      <p:ext uri="{BB962C8B-B14F-4D97-AF65-F5344CB8AC3E}">
        <p14:creationId xmlns:p14="http://schemas.microsoft.com/office/powerpoint/2010/main" val="121876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504934-935A-4B26-A409-ACF00090C666}" type="datetime1">
              <a:rPr lang="en-GB" smtClean="0"/>
              <a:t>13/10/2025</a:t>
            </a:fld>
            <a:endParaRPr lang="en-GB"/>
          </a:p>
        </p:txBody>
      </p:sp>
    </p:spTree>
    <p:extLst>
      <p:ext uri="{BB962C8B-B14F-4D97-AF65-F5344CB8AC3E}">
        <p14:creationId xmlns:p14="http://schemas.microsoft.com/office/powerpoint/2010/main" val="211997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D0CE101-0953-41D8-9EEA-88E4EAEE335B}" type="datetime1">
              <a:rPr lang="en-GB" smtClean="0"/>
              <a:t>13/10/2025</a:t>
            </a:fld>
            <a:endParaRPr lang="en-GB"/>
          </a:p>
        </p:txBody>
      </p:sp>
    </p:spTree>
    <p:extLst>
      <p:ext uri="{BB962C8B-B14F-4D97-AF65-F5344CB8AC3E}">
        <p14:creationId xmlns:p14="http://schemas.microsoft.com/office/powerpoint/2010/main" val="154401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311EA4-0626-4E60-B70F-0607A9B5A93D}" type="datetime1">
              <a:rPr lang="en-GB" smtClean="0"/>
              <a:t>13/10/2025</a:t>
            </a:fld>
            <a:endParaRPr lang="en-GB"/>
          </a:p>
        </p:txBody>
      </p:sp>
    </p:spTree>
    <p:extLst>
      <p:ext uri="{BB962C8B-B14F-4D97-AF65-F5344CB8AC3E}">
        <p14:creationId xmlns:p14="http://schemas.microsoft.com/office/powerpoint/2010/main" val="412147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07DA8E-4634-466C-9719-B809292E2FE0}" type="datetime1">
              <a:rPr lang="en-GB" smtClean="0"/>
              <a:t>13/10/2025</a:t>
            </a:fld>
            <a:endParaRPr lang="en-GB"/>
          </a:p>
        </p:txBody>
      </p:sp>
    </p:spTree>
    <p:extLst>
      <p:ext uri="{BB962C8B-B14F-4D97-AF65-F5344CB8AC3E}">
        <p14:creationId xmlns:p14="http://schemas.microsoft.com/office/powerpoint/2010/main" val="1120413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E5E10-9289-4469-8F90-26E2F04261CE}" type="datetime1">
              <a:rPr lang="en-GB" smtClean="0"/>
              <a:t>13/10/2025</a:t>
            </a:fld>
            <a:endParaRPr lang="en-GB"/>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467544" y="3867894"/>
            <a:ext cx="2133600" cy="273844"/>
          </a:xfrm>
          <a:prstGeom prst="rect">
            <a:avLst/>
          </a:prstGeom>
        </p:spPr>
        <p:txBody>
          <a:bodyPr/>
          <a:lstStyle/>
          <a:p>
            <a:fld id="{B5388D30-9EBF-4FD3-88B2-6AA4299987DC}" type="slidenum">
              <a:rPr lang="en-GB" smtClean="0"/>
              <a:t>‹#›</a:t>
            </a:fld>
            <a:endParaRPr lang="en-GB"/>
          </a:p>
        </p:txBody>
      </p:sp>
    </p:spTree>
    <p:extLst>
      <p:ext uri="{BB962C8B-B14F-4D97-AF65-F5344CB8AC3E}">
        <p14:creationId xmlns:p14="http://schemas.microsoft.com/office/powerpoint/2010/main" val="1174674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w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7D57CFCE-B6D1-4A1C-ADD0-1F373138FD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5" y="0"/>
            <a:ext cx="9128110" cy="5143500"/>
          </a:xfrm>
          <a:prstGeom prst="rect">
            <a:avLst/>
          </a:prstGeom>
        </p:spPr>
      </p:pic>
    </p:spTree>
    <p:extLst>
      <p:ext uri="{BB962C8B-B14F-4D97-AF65-F5344CB8AC3E}">
        <p14:creationId xmlns:p14="http://schemas.microsoft.com/office/powerpoint/2010/main" val="2121387995"/>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45" y="0"/>
            <a:ext cx="9139309"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890195"/>
            <a:ext cx="2133600" cy="273844"/>
          </a:xfrm>
          <a:prstGeom prst="rect">
            <a:avLst/>
          </a:prstGeom>
        </p:spPr>
        <p:txBody>
          <a:bodyPr vert="horz" lIns="91440" tIns="45720" rIns="91440" bIns="45720" rtlCol="0" anchor="ctr"/>
          <a:lstStyle>
            <a:lvl1pPr algn="l">
              <a:defRPr sz="1200">
                <a:solidFill>
                  <a:schemeClr val="tx1"/>
                </a:solidFill>
              </a:defRPr>
            </a:lvl1pPr>
          </a:lstStyle>
          <a:p>
            <a:fld id="{1A03443A-8F63-445C-8177-E4EC5194DA31}" type="datetime1">
              <a:rPr lang="en-GB" smtClean="0"/>
              <a:t>13/10/2025</a:t>
            </a:fld>
            <a:endParaRPr lang="en-GB"/>
          </a:p>
        </p:txBody>
      </p:sp>
      <p:sp>
        <p:nvSpPr>
          <p:cNvPr id="8" name="Slide Number Placeholder 5"/>
          <p:cNvSpPr txBox="1">
            <a:spLocks/>
          </p:cNvSpPr>
          <p:nvPr/>
        </p:nvSpPr>
        <p:spPr>
          <a:xfrm>
            <a:off x="-142750" y="4869656"/>
            <a:ext cx="549424" cy="273844"/>
          </a:xfrm>
          <a:prstGeom prst="rect">
            <a:avLst/>
          </a:prstGeom>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388D30-9EBF-4FD3-88B2-6AA4299987DC}" type="slidenum">
              <a:rPr lang="en-GB" sz="1600" smtClean="0"/>
              <a:pPr/>
              <a:t>‹#›</a:t>
            </a:fld>
            <a:endParaRPr lang="en-GB" sz="1600"/>
          </a:p>
        </p:txBody>
      </p:sp>
    </p:spTree>
    <p:extLst>
      <p:ext uri="{BB962C8B-B14F-4D97-AF65-F5344CB8AC3E}">
        <p14:creationId xmlns:p14="http://schemas.microsoft.com/office/powerpoint/2010/main" val="127540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p:txStyles>
    <p:title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www.forestresearch.gov.uk/research/mapping-the-social-benefits-of-woodland-creation-and-expansion/" TargetMode="External"/><Relationship Id="rId4" Type="http://schemas.openxmlformats.org/officeDocument/2006/relationships/hyperlink" Target="mailto:beth.brockett@forestresearch.gov.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6.xml"/><Relationship Id="rId16"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1275606"/>
            <a:ext cx="6838528" cy="1102519"/>
          </a:xfrm>
        </p:spPr>
        <p:txBody>
          <a:bodyPr>
            <a:normAutofit fontScale="90000"/>
          </a:bodyPr>
          <a:lstStyle/>
          <a:p>
            <a:r>
              <a:rPr lang="en-GB" dirty="0">
                <a:latin typeface="VAG Rounded Next Medium" panose="020F0602020203020204" pitchFamily="34" charset="0"/>
              </a:rPr>
              <a:t>New woodland and local communities – understanding the benefits over time</a:t>
            </a:r>
            <a:br>
              <a:rPr lang="en-GB" dirty="0">
                <a:latin typeface="VAG Rounded Next Medium" panose="020F0602020203020204" pitchFamily="34" charset="0"/>
              </a:rPr>
            </a:br>
            <a:r>
              <a:rPr lang="en-GB" sz="1600" dirty="0">
                <a:latin typeface="VAG Rounded Next Medium" panose="020F0602020203020204" pitchFamily="34" charset="0"/>
              </a:rPr>
              <a:t>Official title: TWF-16 </a:t>
            </a:r>
            <a:r>
              <a:rPr lang="en-GB" sz="1600" dirty="0">
                <a:effectLst/>
                <a:latin typeface="Aptos" panose="020B0004020202020204" pitchFamily="34" charset="0"/>
                <a:ea typeface="Times New Roman" panose="02020603050405020304" pitchFamily="18" charset="0"/>
                <a:cs typeface="Times New Roman" panose="02020603050405020304" pitchFamily="18" charset="0"/>
              </a:rPr>
              <a:t>Mapping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the social benefits of woodland creation and expansion – proof of concept for setting up a longitudinal network</a:t>
            </a:r>
            <a:endParaRPr lang="en-GB" dirty="0">
              <a:latin typeface="VAG Rounded Next Medium" panose="020F0602020203020204" pitchFamily="34" charset="0"/>
            </a:endParaRPr>
          </a:p>
        </p:txBody>
      </p:sp>
      <p:sp>
        <p:nvSpPr>
          <p:cNvPr id="3" name="Subtitle 2"/>
          <p:cNvSpPr>
            <a:spLocks noGrp="1"/>
          </p:cNvSpPr>
          <p:nvPr>
            <p:ph type="subTitle" idx="1"/>
          </p:nvPr>
        </p:nvSpPr>
        <p:spPr>
          <a:xfrm>
            <a:off x="1043608" y="3210669"/>
            <a:ext cx="7056784" cy="1314450"/>
          </a:xfrm>
        </p:spPr>
        <p:txBody>
          <a:bodyPr>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700" b="0" i="0" u="none" strike="noStrike" kern="1200" cap="none" spc="0" normalizeH="0" baseline="0" noProof="0" dirty="0">
                <a:ln>
                  <a:noFill/>
                </a:ln>
                <a:solidFill>
                  <a:prstClr val="white"/>
                </a:solidFill>
                <a:effectLst/>
                <a:uLnTx/>
                <a:uFillTx/>
                <a:latin typeface="VAG Rounded Next Medium" panose="020F0602020203020204" pitchFamily="34" charset="0"/>
                <a:ea typeface="+mn-ea"/>
                <a:cs typeface="+mn-cs"/>
              </a:rPr>
              <a:t>Dr Beth Brockett, Berglind Karlsdóttir, Dr Clare Hall, Elliot Colley, George Murrell - Forest Research</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100" b="0" i="0" u="none" strike="noStrike" kern="1200" cap="none" spc="0" normalizeH="0" baseline="0" noProof="0" dirty="0">
                <a:ln>
                  <a:noFill/>
                </a:ln>
                <a:solidFill>
                  <a:prstClr val="white"/>
                </a:solidFill>
                <a:effectLst/>
                <a:uLnTx/>
                <a:uFillTx/>
                <a:latin typeface="VAG Rounded Next Medium" panose="020F0602020203020204" pitchFamily="34" charset="0"/>
                <a:ea typeface="+mn-ea"/>
                <a:cs typeface="+mn-cs"/>
              </a:rPr>
              <a:t>Summary of key findings September 2025</a:t>
            </a:r>
          </a:p>
        </p:txBody>
      </p:sp>
    </p:spTree>
    <p:extLst>
      <p:ext uri="{BB962C8B-B14F-4D97-AF65-F5344CB8AC3E}">
        <p14:creationId xmlns:p14="http://schemas.microsoft.com/office/powerpoint/2010/main" val="88279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4041E-49D4-67FA-18A2-2344818E3FA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1047F54-2A39-FB4D-9B48-BC58AF04C5B8}"/>
              </a:ext>
            </a:extLst>
          </p:cNvPr>
          <p:cNvSpPr/>
          <p:nvPr/>
        </p:nvSpPr>
        <p:spPr>
          <a:xfrm>
            <a:off x="497487" y="1685191"/>
            <a:ext cx="8245890" cy="3201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60FC8D4D-7C6B-7675-BE0C-36D3DDEE7BAD}"/>
              </a:ext>
            </a:extLst>
          </p:cNvPr>
          <p:cNvSpPr>
            <a:spLocks noGrp="1"/>
          </p:cNvSpPr>
          <p:nvPr>
            <p:ph type="sldNum" sz="quarter" idx="12"/>
          </p:nvPr>
        </p:nvSpPr>
        <p:spPr/>
        <p:txBody>
          <a:bodyPr/>
          <a:lstStyle/>
          <a:p>
            <a:fld id="{B5388D30-9EBF-4FD3-88B2-6AA4299987DC}" type="slidenum">
              <a:rPr lang="en-GB" smtClean="0"/>
              <a:pPr/>
              <a:t>10</a:t>
            </a:fld>
            <a:endParaRPr lang="en-GB"/>
          </a:p>
        </p:txBody>
      </p:sp>
      <p:sp>
        <p:nvSpPr>
          <p:cNvPr id="2" name="Title 1">
            <a:extLst>
              <a:ext uri="{FF2B5EF4-FFF2-40B4-BE49-F238E27FC236}">
                <a16:creationId xmlns:a16="http://schemas.microsoft.com/office/drawing/2014/main" id="{B81C4077-B181-5CBE-9C7E-921EA774D2AA}"/>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C4352F-6171-851E-738F-91484FFA85FA}"/>
              </a:ext>
            </a:extLst>
          </p:cNvPr>
          <p:cNvSpPr txBox="1"/>
          <p:nvPr/>
        </p:nvSpPr>
        <p:spPr>
          <a:xfrm>
            <a:off x="410706" y="512413"/>
            <a:ext cx="3750589" cy="1295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b="1">
                <a:solidFill>
                  <a:srgbClr val="FFFFFF"/>
                </a:solidFill>
                <a:latin typeface="VAG Rounded Next"/>
                <a:cs typeface="Segoe UI"/>
              </a:rPr>
              <a:t>Themes</a:t>
            </a:r>
          </a:p>
          <a:p>
            <a:pPr>
              <a:lnSpc>
                <a:spcPct val="150000"/>
              </a:lnSpc>
            </a:pPr>
            <a:r>
              <a:rPr lang="en-GB">
                <a:solidFill>
                  <a:srgbClr val="FFFFFF"/>
                </a:solidFill>
                <a:latin typeface="VAG Rounded Next"/>
                <a:cs typeface="Segoe UI"/>
              </a:rPr>
              <a:t>Stewardship of new planting</a:t>
            </a:r>
          </a:p>
          <a:p>
            <a:pPr>
              <a:lnSpc>
                <a:spcPct val="150000"/>
              </a:lnSpc>
            </a:pPr>
            <a:endParaRPr lang="en-GB">
              <a:solidFill>
                <a:srgbClr val="FFFFFF"/>
              </a:solidFill>
              <a:latin typeface="VAG Rounded Next"/>
              <a:cs typeface="Segoe UI"/>
            </a:endParaRPr>
          </a:p>
        </p:txBody>
      </p:sp>
      <p:pic>
        <p:nvPicPr>
          <p:cNvPr id="3" name="Picture 2" descr="A green tree with white outline and a green sprout&#10;&#10;AI-generated content may be incorrect.">
            <a:extLst>
              <a:ext uri="{FF2B5EF4-FFF2-40B4-BE49-F238E27FC236}">
                <a16:creationId xmlns:a16="http://schemas.microsoft.com/office/drawing/2014/main" id="{A16947BA-AE62-2736-856B-331701651395}"/>
              </a:ext>
            </a:extLst>
          </p:cNvPr>
          <p:cNvPicPr>
            <a:picLocks noChangeAspect="1"/>
          </p:cNvPicPr>
          <p:nvPr/>
        </p:nvPicPr>
        <p:blipFill>
          <a:blip r:embed="rId3"/>
          <a:stretch>
            <a:fillRect/>
          </a:stretch>
        </p:blipFill>
        <p:spPr>
          <a:xfrm>
            <a:off x="4649246" y="1806521"/>
            <a:ext cx="4097856" cy="2741263"/>
          </a:xfrm>
          <a:prstGeom prst="rect">
            <a:avLst/>
          </a:prstGeom>
        </p:spPr>
      </p:pic>
      <p:pic>
        <p:nvPicPr>
          <p:cNvPr id="10" name="Picture 9" descr="A person carrying a child on his shoulders&#10;&#10;AI-generated content may be incorrect.">
            <a:extLst>
              <a:ext uri="{FF2B5EF4-FFF2-40B4-BE49-F238E27FC236}">
                <a16:creationId xmlns:a16="http://schemas.microsoft.com/office/drawing/2014/main" id="{5F0436B7-7214-4D73-E3F0-3A10AEE0CF41}"/>
              </a:ext>
            </a:extLst>
          </p:cNvPr>
          <p:cNvPicPr>
            <a:picLocks noChangeAspect="1"/>
          </p:cNvPicPr>
          <p:nvPr/>
        </p:nvPicPr>
        <p:blipFill>
          <a:blip r:embed="rId4"/>
          <a:stretch>
            <a:fillRect/>
          </a:stretch>
        </p:blipFill>
        <p:spPr>
          <a:xfrm>
            <a:off x="890907" y="2048682"/>
            <a:ext cx="3913814" cy="2595966"/>
          </a:xfrm>
          <a:prstGeom prst="rect">
            <a:avLst/>
          </a:prstGeom>
        </p:spPr>
      </p:pic>
    </p:spTree>
    <p:extLst>
      <p:ext uri="{BB962C8B-B14F-4D97-AF65-F5344CB8AC3E}">
        <p14:creationId xmlns:p14="http://schemas.microsoft.com/office/powerpoint/2010/main" val="3044460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B1E3B-3917-4964-8923-2C41E69F7D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0EA0BF-504E-B2CB-9DB4-911DD344ED9A}"/>
              </a:ext>
            </a:extLst>
          </p:cNvPr>
          <p:cNvSpPr/>
          <p:nvPr/>
        </p:nvSpPr>
        <p:spPr>
          <a:xfrm>
            <a:off x="410308" y="2121080"/>
            <a:ext cx="8323383" cy="2891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0E839D9D-F25C-5E6A-DD4E-B4AC9E9C4995}"/>
              </a:ext>
            </a:extLst>
          </p:cNvPr>
          <p:cNvSpPr>
            <a:spLocks noGrp="1"/>
          </p:cNvSpPr>
          <p:nvPr>
            <p:ph type="sldNum" sz="quarter" idx="12"/>
          </p:nvPr>
        </p:nvSpPr>
        <p:spPr/>
        <p:txBody>
          <a:bodyPr/>
          <a:lstStyle/>
          <a:p>
            <a:fld id="{B5388D30-9EBF-4FD3-88B2-6AA4299987DC}" type="slidenum">
              <a:rPr lang="en-GB" smtClean="0"/>
              <a:pPr/>
              <a:t>11</a:t>
            </a:fld>
            <a:endParaRPr lang="en-GB"/>
          </a:p>
        </p:txBody>
      </p:sp>
      <p:sp>
        <p:nvSpPr>
          <p:cNvPr id="2" name="Title 1">
            <a:extLst>
              <a:ext uri="{FF2B5EF4-FFF2-40B4-BE49-F238E27FC236}">
                <a16:creationId xmlns:a16="http://schemas.microsoft.com/office/drawing/2014/main" id="{2248B81B-1042-A578-6473-99F8F36217C0}"/>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D226FBA-9FE8-CD58-0B0D-904165D81ED1}"/>
              </a:ext>
            </a:extLst>
          </p:cNvPr>
          <p:cNvSpPr txBox="1"/>
          <p:nvPr/>
        </p:nvSpPr>
        <p:spPr>
          <a:xfrm>
            <a:off x="410706" y="512413"/>
            <a:ext cx="3750589" cy="2542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b="1">
                <a:solidFill>
                  <a:srgbClr val="FFFFFF"/>
                </a:solidFill>
                <a:latin typeface="VAG Rounded Next"/>
                <a:cs typeface="Segoe UI"/>
              </a:rPr>
              <a:t>Themes</a:t>
            </a:r>
          </a:p>
          <a:p>
            <a:pPr>
              <a:lnSpc>
                <a:spcPct val="150000"/>
              </a:lnSpc>
            </a:pPr>
            <a:r>
              <a:rPr lang="en-GB">
                <a:solidFill>
                  <a:srgbClr val="FFFFFF"/>
                </a:solidFill>
                <a:latin typeface="VAG Rounded Next"/>
                <a:cs typeface="Segoe UI"/>
              </a:rPr>
              <a:t>Protection from development</a:t>
            </a:r>
          </a:p>
          <a:p>
            <a:pPr>
              <a:lnSpc>
                <a:spcPct val="150000"/>
              </a:lnSpc>
            </a:pPr>
            <a:r>
              <a:rPr lang="en-GB">
                <a:solidFill>
                  <a:srgbClr val="FFFFFF"/>
                </a:solidFill>
                <a:latin typeface="VAG Rounded Next"/>
                <a:cs typeface="Segoe UI"/>
              </a:rPr>
              <a:t>New woodlands enable learning</a:t>
            </a:r>
          </a:p>
          <a:p>
            <a:pPr marL="285750" indent="-285750">
              <a:lnSpc>
                <a:spcPct val="150000"/>
              </a:lnSpc>
              <a:buFont typeface="Arial"/>
              <a:buChar char="•"/>
            </a:pPr>
            <a:endParaRPr lang="en-GB">
              <a:solidFill>
                <a:srgbClr val="FFFFFF"/>
              </a:solidFill>
              <a:latin typeface="VAG Rounded Next"/>
              <a:cs typeface="Segoe UI"/>
            </a:endParaRPr>
          </a:p>
          <a:p>
            <a:pPr marL="285750" indent="-285750">
              <a:lnSpc>
                <a:spcPct val="150000"/>
              </a:lnSpc>
              <a:buFont typeface="Arial"/>
              <a:buChar char="•"/>
            </a:pPr>
            <a:endParaRPr lang="en-GB">
              <a:solidFill>
                <a:srgbClr val="FFFFFF"/>
              </a:solidFill>
              <a:latin typeface="VAG Rounded Next"/>
              <a:cs typeface="Segoe UI"/>
            </a:endParaRPr>
          </a:p>
          <a:p>
            <a:pPr>
              <a:lnSpc>
                <a:spcPct val="150000"/>
              </a:lnSpc>
            </a:pPr>
            <a:endParaRPr lang="en-GB">
              <a:solidFill>
                <a:srgbClr val="FFFFFF"/>
              </a:solidFill>
              <a:latin typeface="VAG Rounded Next"/>
              <a:cs typeface="Segoe UI"/>
            </a:endParaRPr>
          </a:p>
        </p:txBody>
      </p:sp>
      <p:pic>
        <p:nvPicPr>
          <p:cNvPr id="3" name="Picture 2" descr="A green and white building&#10;&#10;AI-generated content may be incorrect.">
            <a:extLst>
              <a:ext uri="{FF2B5EF4-FFF2-40B4-BE49-F238E27FC236}">
                <a16:creationId xmlns:a16="http://schemas.microsoft.com/office/drawing/2014/main" id="{F2107908-4118-26BC-7BB7-1E7A33FB9AE7}"/>
              </a:ext>
            </a:extLst>
          </p:cNvPr>
          <p:cNvPicPr>
            <a:picLocks noChangeAspect="1"/>
          </p:cNvPicPr>
          <p:nvPr/>
        </p:nvPicPr>
        <p:blipFill>
          <a:blip r:embed="rId3"/>
          <a:stretch>
            <a:fillRect/>
          </a:stretch>
        </p:blipFill>
        <p:spPr>
          <a:xfrm>
            <a:off x="411429" y="1961504"/>
            <a:ext cx="4649983" cy="3114190"/>
          </a:xfrm>
          <a:prstGeom prst="rect">
            <a:avLst/>
          </a:prstGeom>
        </p:spPr>
      </p:pic>
      <p:pic>
        <p:nvPicPr>
          <p:cNvPr id="4" name="Picture 3" descr="A person painting on a canvas&#10;&#10;AI-generated content may be incorrect.">
            <a:extLst>
              <a:ext uri="{FF2B5EF4-FFF2-40B4-BE49-F238E27FC236}">
                <a16:creationId xmlns:a16="http://schemas.microsoft.com/office/drawing/2014/main" id="{6D62BBD1-20A3-985B-A34C-092A9B313A29}"/>
              </a:ext>
            </a:extLst>
          </p:cNvPr>
          <p:cNvPicPr>
            <a:picLocks noChangeAspect="1"/>
          </p:cNvPicPr>
          <p:nvPr/>
        </p:nvPicPr>
        <p:blipFill>
          <a:blip r:embed="rId4"/>
          <a:stretch>
            <a:fillRect/>
          </a:stretch>
        </p:blipFill>
        <p:spPr>
          <a:xfrm>
            <a:off x="4620186" y="2053525"/>
            <a:ext cx="4524060" cy="3022170"/>
          </a:xfrm>
          <a:prstGeom prst="rect">
            <a:avLst/>
          </a:prstGeom>
        </p:spPr>
      </p:pic>
    </p:spTree>
    <p:extLst>
      <p:ext uri="{BB962C8B-B14F-4D97-AF65-F5344CB8AC3E}">
        <p14:creationId xmlns:p14="http://schemas.microsoft.com/office/powerpoint/2010/main" val="390395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7FC62-1B04-0A34-1DE1-62A6C86D9FE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BFDE636-BB0C-750C-6136-6D3FBF1AAB77}"/>
              </a:ext>
            </a:extLst>
          </p:cNvPr>
          <p:cNvSpPr/>
          <p:nvPr/>
        </p:nvSpPr>
        <p:spPr>
          <a:xfrm>
            <a:off x="424837" y="2072648"/>
            <a:ext cx="8308854" cy="28240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6C0C308B-2137-563D-BDF7-2DE0D389493D}"/>
              </a:ext>
            </a:extLst>
          </p:cNvPr>
          <p:cNvSpPr>
            <a:spLocks noGrp="1"/>
          </p:cNvSpPr>
          <p:nvPr>
            <p:ph type="sldNum" sz="quarter" idx="12"/>
          </p:nvPr>
        </p:nvSpPr>
        <p:spPr/>
        <p:txBody>
          <a:bodyPr/>
          <a:lstStyle/>
          <a:p>
            <a:fld id="{B5388D30-9EBF-4FD3-88B2-6AA4299987DC}" type="slidenum">
              <a:rPr lang="en-GB" smtClean="0"/>
              <a:pPr/>
              <a:t>12</a:t>
            </a:fld>
            <a:endParaRPr lang="en-GB"/>
          </a:p>
        </p:txBody>
      </p:sp>
      <p:sp>
        <p:nvSpPr>
          <p:cNvPr id="2" name="Title 1">
            <a:extLst>
              <a:ext uri="{FF2B5EF4-FFF2-40B4-BE49-F238E27FC236}">
                <a16:creationId xmlns:a16="http://schemas.microsoft.com/office/drawing/2014/main" id="{F23B43F7-391E-6B42-958B-0A8346596C54}"/>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D9EC750-CA69-8491-2BBD-979C79DD4711}"/>
              </a:ext>
            </a:extLst>
          </p:cNvPr>
          <p:cNvSpPr txBox="1"/>
          <p:nvPr/>
        </p:nvSpPr>
        <p:spPr>
          <a:xfrm>
            <a:off x="410706" y="512413"/>
            <a:ext cx="6826033" cy="2126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b="1">
                <a:solidFill>
                  <a:srgbClr val="FFFFFF"/>
                </a:solidFill>
                <a:latin typeface="VAG Rounded Next"/>
                <a:cs typeface="Segoe UI"/>
              </a:rPr>
              <a:t>Themes</a:t>
            </a:r>
          </a:p>
          <a:p>
            <a:pPr>
              <a:lnSpc>
                <a:spcPct val="150000"/>
              </a:lnSpc>
            </a:pPr>
            <a:r>
              <a:rPr lang="en-GB">
                <a:solidFill>
                  <a:srgbClr val="FFFFFF"/>
                </a:solidFill>
                <a:latin typeface="VAG Rounded Next"/>
                <a:cs typeface="Segoe UI"/>
              </a:rPr>
              <a:t>Sense of safety and protection</a:t>
            </a:r>
          </a:p>
          <a:p>
            <a:pPr>
              <a:lnSpc>
                <a:spcPct val="150000"/>
              </a:lnSpc>
            </a:pPr>
            <a:r>
              <a:rPr lang="en-GB">
                <a:solidFill>
                  <a:srgbClr val="FFFFFF"/>
                </a:solidFill>
                <a:latin typeface="VAG Rounded Next"/>
                <a:cs typeface="Segoe UI"/>
              </a:rPr>
              <a:t>Finding hope and resilience in new woodlands</a:t>
            </a:r>
          </a:p>
          <a:p>
            <a:pPr marL="285750" indent="-285750">
              <a:lnSpc>
                <a:spcPct val="150000"/>
              </a:lnSpc>
              <a:buFont typeface="Arial"/>
              <a:buChar char="•"/>
            </a:pPr>
            <a:endParaRPr lang="en-GB">
              <a:solidFill>
                <a:srgbClr val="FFFFFF"/>
              </a:solidFill>
              <a:latin typeface="VAG Rounded Next"/>
              <a:cs typeface="Segoe UI"/>
            </a:endParaRPr>
          </a:p>
          <a:p>
            <a:pPr>
              <a:lnSpc>
                <a:spcPct val="150000"/>
              </a:lnSpc>
            </a:pPr>
            <a:endParaRPr lang="en-GB">
              <a:solidFill>
                <a:srgbClr val="FFFFFF"/>
              </a:solidFill>
              <a:latin typeface="VAG Rounded Next"/>
              <a:cs typeface="Segoe UI"/>
            </a:endParaRPr>
          </a:p>
        </p:txBody>
      </p:sp>
      <p:pic>
        <p:nvPicPr>
          <p:cNvPr id="4" name="Picture 3" descr="A person walking with a stroller&#10;&#10;AI-generated content may be incorrect.">
            <a:extLst>
              <a:ext uri="{FF2B5EF4-FFF2-40B4-BE49-F238E27FC236}">
                <a16:creationId xmlns:a16="http://schemas.microsoft.com/office/drawing/2014/main" id="{FCEE1457-8285-508F-734C-D7D65E3473CA}"/>
              </a:ext>
            </a:extLst>
          </p:cNvPr>
          <p:cNvPicPr>
            <a:picLocks noChangeAspect="1"/>
          </p:cNvPicPr>
          <p:nvPr/>
        </p:nvPicPr>
        <p:blipFill>
          <a:blip r:embed="rId3"/>
          <a:stretch>
            <a:fillRect/>
          </a:stretch>
        </p:blipFill>
        <p:spPr>
          <a:xfrm>
            <a:off x="5060920" y="2382863"/>
            <a:ext cx="3240606" cy="2169763"/>
          </a:xfrm>
          <a:prstGeom prst="rect">
            <a:avLst/>
          </a:prstGeom>
        </p:spPr>
      </p:pic>
      <p:pic>
        <p:nvPicPr>
          <p:cNvPr id="10" name="Picture 9" descr="A person walking with dogs&#10;&#10;AI-generated content may be incorrect.">
            <a:extLst>
              <a:ext uri="{FF2B5EF4-FFF2-40B4-BE49-F238E27FC236}">
                <a16:creationId xmlns:a16="http://schemas.microsoft.com/office/drawing/2014/main" id="{4196B94B-57E9-2BB2-43C7-DA8F338DE027}"/>
              </a:ext>
            </a:extLst>
          </p:cNvPr>
          <p:cNvPicPr>
            <a:picLocks noChangeAspect="1"/>
          </p:cNvPicPr>
          <p:nvPr/>
        </p:nvPicPr>
        <p:blipFill>
          <a:blip r:embed="rId4"/>
          <a:stretch>
            <a:fillRect/>
          </a:stretch>
        </p:blipFill>
        <p:spPr>
          <a:xfrm>
            <a:off x="716551" y="2068055"/>
            <a:ext cx="4093014" cy="2818754"/>
          </a:xfrm>
          <a:prstGeom prst="rect">
            <a:avLst/>
          </a:prstGeom>
        </p:spPr>
      </p:pic>
    </p:spTree>
    <p:extLst>
      <p:ext uri="{BB962C8B-B14F-4D97-AF65-F5344CB8AC3E}">
        <p14:creationId xmlns:p14="http://schemas.microsoft.com/office/powerpoint/2010/main" val="391367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5526-5474-6CCC-27C0-C5DD30CE0DE0}"/>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7933C7-4F32-9E72-C47F-96006C0CCFCD}"/>
              </a:ext>
            </a:extLst>
          </p:cNvPr>
          <p:cNvSpPr>
            <a:spLocks noGrp="1"/>
          </p:cNvSpPr>
          <p:nvPr>
            <p:ph type="sldNum" sz="quarter" idx="12"/>
          </p:nvPr>
        </p:nvSpPr>
        <p:spPr/>
        <p:txBody>
          <a:bodyPr/>
          <a:lstStyle/>
          <a:p>
            <a:fld id="{B5388D30-9EBF-4FD3-88B2-6AA4299987DC}" type="slidenum">
              <a:rPr lang="en-GB" smtClean="0"/>
              <a:pPr/>
              <a:t>13</a:t>
            </a:fld>
            <a:endParaRPr lang="en-GB"/>
          </a:p>
        </p:txBody>
      </p:sp>
      <p:sp>
        <p:nvSpPr>
          <p:cNvPr id="2" name="Title 1">
            <a:extLst>
              <a:ext uri="{FF2B5EF4-FFF2-40B4-BE49-F238E27FC236}">
                <a16:creationId xmlns:a16="http://schemas.microsoft.com/office/drawing/2014/main" id="{93BB38EC-2892-B9F2-0A19-6A516220F0F6}"/>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3EFF04-D7E2-61AE-1B61-218ACCE8892D}"/>
              </a:ext>
            </a:extLst>
          </p:cNvPr>
          <p:cNvSpPr txBox="1"/>
          <p:nvPr/>
        </p:nvSpPr>
        <p:spPr>
          <a:xfrm>
            <a:off x="410706" y="512413"/>
            <a:ext cx="5033794" cy="4204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a:solidFill>
                  <a:srgbClr val="FFFFFF"/>
                </a:solidFill>
                <a:latin typeface="VAG Rounded Next"/>
                <a:cs typeface="Segoe UI"/>
              </a:rPr>
              <a:t>Unique wellbeing 'package' which can include </a:t>
            </a:r>
            <a:r>
              <a:rPr lang="en-GB">
                <a:latin typeface="VAG Rounded Next"/>
                <a:cs typeface="Segoe UI"/>
              </a:rPr>
              <a:t>​</a:t>
            </a:r>
            <a:endParaRPr lang="en-US"/>
          </a:p>
          <a:p>
            <a:pPr marL="285750" indent="-285750">
              <a:lnSpc>
                <a:spcPct val="150000"/>
              </a:lnSpc>
              <a:buFont typeface="Arial,Sans-Serif"/>
              <a:buChar char="•"/>
            </a:pPr>
            <a:r>
              <a:rPr lang="en-GB">
                <a:solidFill>
                  <a:srgbClr val="FFFFFF"/>
                </a:solidFill>
                <a:latin typeface="VAG Rounded Next"/>
                <a:cs typeface="Arial"/>
              </a:rPr>
              <a:t>Physical activity</a:t>
            </a:r>
            <a:r>
              <a:rPr lang="en-GB">
                <a:latin typeface="VAG Rounded Next"/>
                <a:cs typeface="Arial"/>
              </a:rPr>
              <a:t>​</a:t>
            </a:r>
            <a:endParaRPr lang="en-GB">
              <a:solidFill>
                <a:srgbClr val="000000"/>
              </a:solidFill>
              <a:latin typeface="VAG Rounded Next"/>
              <a:cs typeface="Arial"/>
            </a:endParaRPr>
          </a:p>
          <a:p>
            <a:pPr marL="285750" indent="-285750">
              <a:lnSpc>
                <a:spcPct val="150000"/>
              </a:lnSpc>
              <a:buFont typeface="Arial,Sans-Serif"/>
              <a:buChar char="•"/>
            </a:pPr>
            <a:r>
              <a:rPr lang="en-GB">
                <a:solidFill>
                  <a:srgbClr val="FFFFFF"/>
                </a:solidFill>
                <a:latin typeface="VAG Rounded Next"/>
                <a:cs typeface="Arial"/>
              </a:rPr>
              <a:t>Mental stimulation</a:t>
            </a:r>
            <a:r>
              <a:rPr lang="en-GB">
                <a:latin typeface="VAG Rounded Next"/>
                <a:cs typeface="Arial"/>
              </a:rPr>
              <a:t>​</a:t>
            </a:r>
            <a:endParaRPr lang="en-GB"/>
          </a:p>
          <a:p>
            <a:pPr marL="285750" indent="-285750">
              <a:lnSpc>
                <a:spcPct val="150000"/>
              </a:lnSpc>
              <a:buFont typeface="Arial,Sans-Serif"/>
              <a:buChar char="•"/>
            </a:pPr>
            <a:r>
              <a:rPr lang="en-GB">
                <a:solidFill>
                  <a:srgbClr val="FFFFFF"/>
                </a:solidFill>
                <a:latin typeface="VAG Rounded Next"/>
                <a:cs typeface="Arial"/>
              </a:rPr>
              <a:t>Opportunities for learning about nature </a:t>
            </a:r>
          </a:p>
          <a:p>
            <a:pPr marL="285750" indent="-285750">
              <a:lnSpc>
                <a:spcPct val="150000"/>
              </a:lnSpc>
              <a:buFont typeface="Arial,Sans-Serif"/>
              <a:buChar char="•"/>
            </a:pPr>
            <a:r>
              <a:rPr lang="en-GB">
                <a:solidFill>
                  <a:srgbClr val="FFFFFF"/>
                </a:solidFill>
                <a:latin typeface="VAG Rounded Next"/>
                <a:cs typeface="Arial"/>
              </a:rPr>
              <a:t>A cognitive break and time away from work</a:t>
            </a:r>
            <a:r>
              <a:rPr lang="en-GB">
                <a:latin typeface="VAG Rounded Next"/>
                <a:cs typeface="Arial"/>
              </a:rPr>
              <a:t>​</a:t>
            </a:r>
          </a:p>
          <a:p>
            <a:pPr marL="285750" indent="-285750">
              <a:lnSpc>
                <a:spcPct val="150000"/>
              </a:lnSpc>
              <a:buFont typeface="Arial,Sans-Serif"/>
              <a:buChar char="•"/>
            </a:pPr>
            <a:r>
              <a:rPr lang="en-GB">
                <a:solidFill>
                  <a:srgbClr val="FFFFFF"/>
                </a:solidFill>
                <a:latin typeface="VAG Rounded Next"/>
                <a:cs typeface="Arial"/>
              </a:rPr>
              <a:t>Escape from hardships in life, a safe space</a:t>
            </a:r>
            <a:r>
              <a:rPr lang="en-GB">
                <a:latin typeface="VAG Rounded Next"/>
                <a:cs typeface="Arial"/>
              </a:rPr>
              <a:t>​</a:t>
            </a:r>
          </a:p>
          <a:p>
            <a:pPr marL="285750" indent="-285750">
              <a:lnSpc>
                <a:spcPct val="150000"/>
              </a:lnSpc>
              <a:buFont typeface="Arial,Sans-Serif"/>
              <a:buChar char="•"/>
            </a:pPr>
            <a:r>
              <a:rPr lang="en-GB">
                <a:solidFill>
                  <a:srgbClr val="FFFFFF"/>
                </a:solidFill>
                <a:latin typeface="Arial"/>
                <a:cs typeface="Arial"/>
              </a:rPr>
              <a:t>Opportunities for reflection and healing</a:t>
            </a:r>
            <a:endParaRPr lang="en-GB">
              <a:solidFill>
                <a:srgbClr val="000000"/>
              </a:solidFill>
              <a:latin typeface="Arial"/>
              <a:cs typeface="Arial"/>
            </a:endParaRPr>
          </a:p>
          <a:p>
            <a:pPr marL="285750" indent="-285750">
              <a:lnSpc>
                <a:spcPct val="150000"/>
              </a:lnSpc>
              <a:buFont typeface="Arial,Sans-Serif"/>
              <a:buChar char="•"/>
            </a:pPr>
            <a:r>
              <a:rPr lang="en-GB">
                <a:solidFill>
                  <a:srgbClr val="FFFFFF"/>
                </a:solidFill>
                <a:latin typeface="VAG Rounded Next"/>
                <a:cs typeface="Arial"/>
              </a:rPr>
              <a:t>Building and maintaining a connection with nature</a:t>
            </a:r>
          </a:p>
          <a:p>
            <a:pPr marL="285750" indent="-285750">
              <a:lnSpc>
                <a:spcPct val="150000"/>
              </a:lnSpc>
              <a:buFont typeface="Arial,Sans-Serif"/>
              <a:buChar char="•"/>
            </a:pPr>
            <a:r>
              <a:rPr lang="en-GB">
                <a:solidFill>
                  <a:srgbClr val="FFFFFF"/>
                </a:solidFill>
                <a:latin typeface="VAG Rounded Next"/>
                <a:cs typeface="Arial"/>
              </a:rPr>
              <a:t>A sense of agency (stewardship)</a:t>
            </a:r>
          </a:p>
        </p:txBody>
      </p:sp>
      <p:pic>
        <p:nvPicPr>
          <p:cNvPr id="9" name="Picture 8" descr="A field with trees and clouds in the sky&#10;&#10;AI-generated content may be incorrect.">
            <a:extLst>
              <a:ext uri="{FF2B5EF4-FFF2-40B4-BE49-F238E27FC236}">
                <a16:creationId xmlns:a16="http://schemas.microsoft.com/office/drawing/2014/main" id="{D42EE55B-B4EF-5DA4-DDD5-79E39F0EE034}"/>
              </a:ext>
            </a:extLst>
          </p:cNvPr>
          <p:cNvPicPr>
            <a:picLocks noChangeAspect="1"/>
          </p:cNvPicPr>
          <p:nvPr/>
        </p:nvPicPr>
        <p:blipFill>
          <a:blip r:embed="rId3"/>
          <a:srcRect t="15224" r="225"/>
          <a:stretch/>
        </p:blipFill>
        <p:spPr>
          <a:xfrm>
            <a:off x="5590442" y="688730"/>
            <a:ext cx="3238519" cy="2080848"/>
          </a:xfrm>
          <a:prstGeom prst="rect">
            <a:avLst/>
          </a:prstGeom>
        </p:spPr>
      </p:pic>
      <p:pic>
        <p:nvPicPr>
          <p:cNvPr id="11" name="Picture 10" descr="A field of grass and trees&#10;&#10;AI-generated content may be incorrect.">
            <a:extLst>
              <a:ext uri="{FF2B5EF4-FFF2-40B4-BE49-F238E27FC236}">
                <a16:creationId xmlns:a16="http://schemas.microsoft.com/office/drawing/2014/main" id="{67C86E8E-813F-7AA0-75E0-04B9ABF5E579}"/>
              </a:ext>
            </a:extLst>
          </p:cNvPr>
          <p:cNvPicPr>
            <a:picLocks noChangeAspect="1"/>
          </p:cNvPicPr>
          <p:nvPr/>
        </p:nvPicPr>
        <p:blipFill>
          <a:blip r:embed="rId4"/>
          <a:srcRect l="329" r="121" b="15224"/>
          <a:stretch/>
        </p:blipFill>
        <p:spPr>
          <a:xfrm>
            <a:off x="5590442" y="2769576"/>
            <a:ext cx="3237931" cy="2080849"/>
          </a:xfrm>
          <a:prstGeom prst="rect">
            <a:avLst/>
          </a:prstGeom>
        </p:spPr>
      </p:pic>
    </p:spTree>
    <p:extLst>
      <p:ext uri="{BB962C8B-B14F-4D97-AF65-F5344CB8AC3E}">
        <p14:creationId xmlns:p14="http://schemas.microsoft.com/office/powerpoint/2010/main" val="1933008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B642B-7A3A-6BCB-31A9-5AD5A4ACFDA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54BF48A-1C5B-1F23-6A03-48A6B6763796}"/>
              </a:ext>
            </a:extLst>
          </p:cNvPr>
          <p:cNvSpPr>
            <a:spLocks noGrp="1"/>
          </p:cNvSpPr>
          <p:nvPr>
            <p:ph type="sldNum" sz="quarter" idx="12"/>
          </p:nvPr>
        </p:nvSpPr>
        <p:spPr/>
        <p:txBody>
          <a:bodyPr/>
          <a:lstStyle/>
          <a:p>
            <a:fld id="{B5388D30-9EBF-4FD3-88B2-6AA4299987DC}" type="slidenum">
              <a:rPr lang="en-GB" smtClean="0"/>
              <a:pPr/>
              <a:t>14</a:t>
            </a:fld>
            <a:endParaRPr lang="en-GB"/>
          </a:p>
        </p:txBody>
      </p:sp>
      <p:sp>
        <p:nvSpPr>
          <p:cNvPr id="2" name="Title 1">
            <a:extLst>
              <a:ext uri="{FF2B5EF4-FFF2-40B4-BE49-F238E27FC236}">
                <a16:creationId xmlns:a16="http://schemas.microsoft.com/office/drawing/2014/main" id="{4741654A-5AEC-60D0-A4AF-4342106F238A}"/>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667374-D633-3698-245B-FC8A975B89B6}"/>
              </a:ext>
            </a:extLst>
          </p:cNvPr>
          <p:cNvSpPr txBox="1"/>
          <p:nvPr/>
        </p:nvSpPr>
        <p:spPr>
          <a:xfrm>
            <a:off x="347930" y="634888"/>
            <a:ext cx="6574186" cy="4481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srgbClr val="FFFFFF"/>
              </a:solidFill>
              <a:latin typeface="VAG Rounded Next"/>
              <a:ea typeface="Calibri"/>
              <a:cs typeface="Segoe UI"/>
            </a:endParaRPr>
          </a:p>
          <a:p>
            <a:pPr marL="285750" indent="-285750">
              <a:lnSpc>
                <a:spcPct val="150000"/>
              </a:lnSpc>
              <a:buFont typeface="Arial"/>
              <a:buChar char="•"/>
            </a:pPr>
            <a:r>
              <a:rPr lang="en-GB" dirty="0">
                <a:solidFill>
                  <a:srgbClr val="FFFFFF"/>
                </a:solidFill>
                <a:latin typeface="VAG Rounded Next"/>
                <a:cs typeface="Arial"/>
              </a:rPr>
              <a:t>Sense of place</a:t>
            </a:r>
          </a:p>
          <a:p>
            <a:pPr marL="285750" indent="-285750">
              <a:lnSpc>
                <a:spcPct val="150000"/>
              </a:lnSpc>
              <a:buFont typeface="Arial"/>
              <a:buChar char="•"/>
            </a:pPr>
            <a:r>
              <a:rPr lang="en-GB" dirty="0">
                <a:solidFill>
                  <a:srgbClr val="FFFFFF"/>
                </a:solidFill>
                <a:latin typeface="VAG Rounded Next"/>
                <a:cs typeface="Arial"/>
              </a:rPr>
              <a:t>Sense of belonging</a:t>
            </a:r>
          </a:p>
          <a:p>
            <a:pPr marL="285750" indent="-285750">
              <a:lnSpc>
                <a:spcPct val="150000"/>
              </a:lnSpc>
              <a:buFont typeface="Arial"/>
              <a:buChar char="•"/>
            </a:pPr>
            <a:r>
              <a:rPr lang="en-GB" dirty="0">
                <a:solidFill>
                  <a:srgbClr val="FFFFFF"/>
                </a:solidFill>
                <a:latin typeface="VAG Rounded Next"/>
                <a:cs typeface="Arial"/>
              </a:rPr>
              <a:t>Connection to nature</a:t>
            </a:r>
          </a:p>
          <a:p>
            <a:pPr marL="285750" indent="-285750">
              <a:lnSpc>
                <a:spcPct val="150000"/>
              </a:lnSpc>
              <a:buFont typeface="Arial"/>
              <a:buChar char="•"/>
            </a:pPr>
            <a:r>
              <a:rPr lang="en-GB" dirty="0">
                <a:solidFill>
                  <a:srgbClr val="FFFFFF"/>
                </a:solidFill>
                <a:latin typeface="VAG Rounded Next"/>
                <a:cs typeface="Arial"/>
              </a:rPr>
              <a:t>Feelings of ownership and responsibility </a:t>
            </a:r>
          </a:p>
          <a:p>
            <a:pPr marL="285750" indent="-285750">
              <a:lnSpc>
                <a:spcPct val="150000"/>
              </a:lnSpc>
              <a:buFont typeface="Arial"/>
              <a:buChar char="•"/>
            </a:pPr>
            <a:r>
              <a:rPr lang="en-GB" dirty="0">
                <a:solidFill>
                  <a:srgbClr val="FFFFFF"/>
                </a:solidFill>
                <a:latin typeface="VAG Rounded Next"/>
                <a:cs typeface="Arial"/>
              </a:rPr>
              <a:t>Altruistic concerns for others and for future generations </a:t>
            </a:r>
          </a:p>
          <a:p>
            <a:pPr marL="285750" indent="-285750">
              <a:lnSpc>
                <a:spcPct val="150000"/>
              </a:lnSpc>
              <a:buFont typeface="Arial"/>
              <a:buChar char="•"/>
            </a:pPr>
            <a:r>
              <a:rPr lang="en-GB" dirty="0">
                <a:solidFill>
                  <a:srgbClr val="FFFFFF"/>
                </a:solidFill>
                <a:latin typeface="VAG Rounded Next"/>
                <a:cs typeface="Arial"/>
              </a:rPr>
              <a:t>Self-determination</a:t>
            </a:r>
          </a:p>
          <a:p>
            <a:pPr marL="285750" indent="-285750">
              <a:lnSpc>
                <a:spcPct val="150000"/>
              </a:lnSpc>
              <a:buFont typeface="Arial"/>
              <a:buChar char="•"/>
            </a:pPr>
            <a:r>
              <a:rPr lang="en-GB" dirty="0">
                <a:solidFill>
                  <a:srgbClr val="FFFFFF"/>
                </a:solidFill>
                <a:latin typeface="VAG Rounded Next"/>
                <a:cs typeface="Arial"/>
              </a:rPr>
              <a:t>Their perceptions of 'naturalness'</a:t>
            </a:r>
          </a:p>
          <a:p>
            <a:pPr marL="285750" indent="-285750">
              <a:lnSpc>
                <a:spcPct val="150000"/>
              </a:lnSpc>
              <a:buFont typeface="Arial"/>
              <a:buChar char="•"/>
            </a:pPr>
            <a:r>
              <a:rPr lang="en-GB" dirty="0">
                <a:solidFill>
                  <a:srgbClr val="FFFFFF"/>
                </a:solidFill>
                <a:latin typeface="VAG Rounded Next"/>
                <a:cs typeface="Arial"/>
              </a:rPr>
              <a:t>Hyper-locality</a:t>
            </a:r>
          </a:p>
          <a:p>
            <a:pPr marL="285750" indent="-285750">
              <a:lnSpc>
                <a:spcPct val="150000"/>
              </a:lnSpc>
              <a:buFont typeface="Arial"/>
              <a:buChar char="•"/>
            </a:pPr>
            <a:endParaRPr lang="en-GB" dirty="0">
              <a:solidFill>
                <a:srgbClr val="FFFFFF"/>
              </a:solidFill>
              <a:latin typeface="VAG Rounded Next"/>
              <a:cs typeface="Arial"/>
            </a:endParaRPr>
          </a:p>
          <a:p>
            <a:pPr marL="285750" indent="-285750">
              <a:lnSpc>
                <a:spcPct val="150000"/>
              </a:lnSpc>
              <a:buFont typeface="Arial"/>
              <a:buChar char="•"/>
            </a:pPr>
            <a:endParaRPr lang="en-GB" dirty="0">
              <a:solidFill>
                <a:srgbClr val="FFFFFF"/>
              </a:solidFill>
              <a:latin typeface="VAG Rounded Next"/>
              <a:cs typeface="Arial"/>
            </a:endParaRPr>
          </a:p>
        </p:txBody>
      </p:sp>
      <p:sp>
        <p:nvSpPr>
          <p:cNvPr id="14" name="TextBox 13">
            <a:extLst>
              <a:ext uri="{FF2B5EF4-FFF2-40B4-BE49-F238E27FC236}">
                <a16:creationId xmlns:a16="http://schemas.microsoft.com/office/drawing/2014/main" id="{8173D30E-90D2-A43C-FFC7-6CD5A5102313}"/>
              </a:ext>
            </a:extLst>
          </p:cNvPr>
          <p:cNvSpPr txBox="1"/>
          <p:nvPr/>
        </p:nvSpPr>
        <p:spPr>
          <a:xfrm>
            <a:off x="347930" y="594124"/>
            <a:ext cx="849210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FFFFFF"/>
                </a:solidFill>
                <a:latin typeface="VAG Rounded Next"/>
                <a:ea typeface="Calibri"/>
                <a:cs typeface="Segoe UI"/>
              </a:rPr>
              <a:t>Sense of stewardship links back to other aspects of a person's life</a:t>
            </a:r>
          </a:p>
          <a:p>
            <a:endParaRPr lang="en-GB">
              <a:solidFill>
                <a:srgbClr val="FFFFFF"/>
              </a:solidFill>
              <a:latin typeface="VAG Rounded Next"/>
              <a:cs typeface="Arial"/>
            </a:endParaRPr>
          </a:p>
        </p:txBody>
      </p:sp>
    </p:spTree>
    <p:extLst>
      <p:ext uri="{BB962C8B-B14F-4D97-AF65-F5344CB8AC3E}">
        <p14:creationId xmlns:p14="http://schemas.microsoft.com/office/powerpoint/2010/main" val="368802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340A-6E15-60B1-BE37-B5C190CB876E}"/>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B40A031-57B8-0A1B-7243-181DECADFA34}"/>
              </a:ext>
            </a:extLst>
          </p:cNvPr>
          <p:cNvSpPr>
            <a:spLocks noGrp="1"/>
          </p:cNvSpPr>
          <p:nvPr>
            <p:ph type="sldNum" sz="quarter" idx="12"/>
          </p:nvPr>
        </p:nvSpPr>
        <p:spPr/>
        <p:txBody>
          <a:bodyPr/>
          <a:lstStyle/>
          <a:p>
            <a:fld id="{B5388D30-9EBF-4FD3-88B2-6AA4299987DC}" type="slidenum">
              <a:rPr lang="en-GB" smtClean="0"/>
              <a:pPr/>
              <a:t>15</a:t>
            </a:fld>
            <a:endParaRPr lang="en-GB"/>
          </a:p>
        </p:txBody>
      </p:sp>
      <p:sp>
        <p:nvSpPr>
          <p:cNvPr id="2" name="Title 1">
            <a:extLst>
              <a:ext uri="{FF2B5EF4-FFF2-40B4-BE49-F238E27FC236}">
                <a16:creationId xmlns:a16="http://schemas.microsoft.com/office/drawing/2014/main" id="{B1DBEBB0-3288-6F50-C318-ED34CF83D3CE}"/>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AFD99B4-8509-29F5-AFDB-7044182A5DE8}"/>
              </a:ext>
            </a:extLst>
          </p:cNvPr>
          <p:cNvSpPr txBox="1"/>
          <p:nvPr/>
        </p:nvSpPr>
        <p:spPr>
          <a:xfrm>
            <a:off x="347930" y="623183"/>
            <a:ext cx="8492101" cy="4050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FFFFFF"/>
                </a:solidFill>
                <a:latin typeface="VAG Rounded Next"/>
                <a:cs typeface="Segoe UI"/>
              </a:rPr>
              <a:t>New woodlands are unique</a:t>
            </a:r>
            <a:endParaRPr lang="en-GB" sz="2000" dirty="0">
              <a:ea typeface="Calibri"/>
              <a:cs typeface="Calibri"/>
            </a:endParaRPr>
          </a:p>
          <a:p>
            <a:pPr marL="285750" indent="-285750">
              <a:lnSpc>
                <a:spcPct val="150000"/>
              </a:lnSpc>
              <a:buFont typeface="Arial,Sans-Serif"/>
              <a:buChar char="•"/>
            </a:pPr>
            <a:r>
              <a:rPr lang="en-GB" sz="2000" dirty="0">
                <a:solidFill>
                  <a:srgbClr val="FFFFFF"/>
                </a:solidFill>
                <a:latin typeface="VAG Rounded Next"/>
                <a:cs typeface="Arial"/>
              </a:rPr>
              <a:t>Evoke different emotions – light and energetic</a:t>
            </a:r>
          </a:p>
          <a:p>
            <a:pPr marL="285750" indent="-285750">
              <a:lnSpc>
                <a:spcPct val="150000"/>
              </a:lnSpc>
              <a:buFont typeface="Arial,Sans-Serif"/>
              <a:buChar char="•"/>
            </a:pPr>
            <a:r>
              <a:rPr lang="en-GB" sz="2000" dirty="0">
                <a:solidFill>
                  <a:srgbClr val="FFFFFF"/>
                </a:solidFill>
                <a:latin typeface="VAG Rounded Next"/>
                <a:cs typeface="Arial"/>
              </a:rPr>
              <a:t>The rate of change </a:t>
            </a:r>
            <a:endParaRPr lang="en-GB" sz="2000" dirty="0"/>
          </a:p>
          <a:p>
            <a:pPr marL="285750" indent="-285750">
              <a:lnSpc>
                <a:spcPct val="150000"/>
              </a:lnSpc>
              <a:buFont typeface="Arial,Sans-Serif"/>
              <a:buChar char="•"/>
            </a:pPr>
            <a:r>
              <a:rPr lang="en-GB" sz="2000" dirty="0">
                <a:solidFill>
                  <a:srgbClr val="FFFFFF"/>
                </a:solidFill>
                <a:latin typeface="VAG Rounded Next"/>
                <a:cs typeface="Arial"/>
              </a:rPr>
              <a:t>Observing the growth of trees alongside one's own life – passing of time</a:t>
            </a:r>
          </a:p>
          <a:p>
            <a:pPr marL="285750" indent="-285750">
              <a:lnSpc>
                <a:spcPct val="150000"/>
              </a:lnSpc>
              <a:buFont typeface="Arial,Sans-Serif"/>
              <a:buChar char="•"/>
            </a:pPr>
            <a:r>
              <a:rPr lang="en-GB" sz="2000" dirty="0">
                <a:solidFill>
                  <a:srgbClr val="FFFFFF"/>
                </a:solidFill>
                <a:latin typeface="VAG Rounded Next"/>
                <a:cs typeface="Arial"/>
              </a:rPr>
              <a:t>Provide a sense of hope</a:t>
            </a:r>
          </a:p>
          <a:p>
            <a:pPr marL="285750" indent="-285750">
              <a:lnSpc>
                <a:spcPct val="150000"/>
              </a:lnSpc>
              <a:buFont typeface="Arial,Sans-Serif"/>
              <a:buChar char="•"/>
            </a:pPr>
            <a:r>
              <a:rPr lang="en-GB" sz="2000" dirty="0">
                <a:solidFill>
                  <a:srgbClr val="FFFFFF"/>
                </a:solidFill>
                <a:latin typeface="VAG Rounded Next"/>
                <a:cs typeface="Arial"/>
              </a:rPr>
              <a:t>Opportunity to act on environmental or local concerns through engagement e.g. tree planting</a:t>
            </a:r>
          </a:p>
          <a:p>
            <a:pPr marL="285750" indent="-285750">
              <a:lnSpc>
                <a:spcPct val="150000"/>
              </a:lnSpc>
              <a:buFont typeface="Arial,Sans-Serif"/>
              <a:buChar char="•"/>
            </a:pPr>
            <a:r>
              <a:rPr lang="en-GB" sz="2000" dirty="0">
                <a:solidFill>
                  <a:srgbClr val="FFFFFF"/>
                </a:solidFill>
                <a:latin typeface="VAG Rounded Next"/>
                <a:cs typeface="Arial"/>
              </a:rPr>
              <a:t>Hyper-locality matters</a:t>
            </a:r>
          </a:p>
          <a:p>
            <a:pPr marL="285750" indent="-285750">
              <a:lnSpc>
                <a:spcPct val="150000"/>
              </a:lnSpc>
              <a:buFont typeface="Arial,Sans-Serif"/>
              <a:buChar char="•"/>
            </a:pPr>
            <a:endParaRPr lang="en-GB" sz="2000" dirty="0">
              <a:solidFill>
                <a:srgbClr val="FFFFFF"/>
              </a:solidFill>
              <a:latin typeface="VAG Rounded Next"/>
              <a:cs typeface="Arial"/>
            </a:endParaRPr>
          </a:p>
        </p:txBody>
      </p:sp>
    </p:spTree>
    <p:extLst>
      <p:ext uri="{BB962C8B-B14F-4D97-AF65-F5344CB8AC3E}">
        <p14:creationId xmlns:p14="http://schemas.microsoft.com/office/powerpoint/2010/main" val="3306947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39DB-BC71-EF6B-13EA-9389D18FCCF2}"/>
              </a:ext>
            </a:extLst>
          </p:cNvPr>
          <p:cNvSpPr>
            <a:spLocks noGrp="1"/>
          </p:cNvSpPr>
          <p:nvPr>
            <p:ph type="ctrTitle"/>
          </p:nvPr>
        </p:nvSpPr>
        <p:spPr/>
        <p:txBody>
          <a:bodyPr/>
          <a:lstStyle/>
          <a:p>
            <a:r>
              <a:rPr lang="en-GB"/>
              <a:t>Quantitative approach</a:t>
            </a:r>
          </a:p>
        </p:txBody>
      </p:sp>
    </p:spTree>
    <p:extLst>
      <p:ext uri="{BB962C8B-B14F-4D97-AF65-F5344CB8AC3E}">
        <p14:creationId xmlns:p14="http://schemas.microsoft.com/office/powerpoint/2010/main" val="1055466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1AC4-015F-BB5B-7FF7-6D8402ECB20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257C27-2F5E-BC36-C4C4-781B362505C3}"/>
              </a:ext>
            </a:extLst>
          </p:cNvPr>
          <p:cNvSpPr>
            <a:spLocks noGrp="1"/>
          </p:cNvSpPr>
          <p:nvPr>
            <p:ph type="sldNum" sz="quarter" idx="12"/>
          </p:nvPr>
        </p:nvSpPr>
        <p:spPr/>
        <p:txBody>
          <a:bodyPr/>
          <a:lstStyle/>
          <a:p>
            <a:fld id="{B5388D30-9EBF-4FD3-88B2-6AA4299987DC}" type="slidenum">
              <a:rPr lang="en-GB" smtClean="0"/>
              <a:pPr/>
              <a:t>17</a:t>
            </a:fld>
            <a:endParaRPr lang="en-GB"/>
          </a:p>
        </p:txBody>
      </p:sp>
      <p:sp>
        <p:nvSpPr>
          <p:cNvPr id="2" name="Title 1">
            <a:extLst>
              <a:ext uri="{FF2B5EF4-FFF2-40B4-BE49-F238E27FC236}">
                <a16:creationId xmlns:a16="http://schemas.microsoft.com/office/drawing/2014/main" id="{23D127CB-09C2-161E-8643-4B38131D112D}"/>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Introduction to quantitative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4D1B461-108E-3337-C0C4-52FA043236BC}"/>
              </a:ext>
            </a:extLst>
          </p:cNvPr>
          <p:cNvSpPr txBox="1"/>
          <p:nvPr/>
        </p:nvSpPr>
        <p:spPr>
          <a:xfrm>
            <a:off x="107504" y="508837"/>
            <a:ext cx="8821143" cy="6017032"/>
          </a:xfrm>
          <a:prstGeom prst="rect">
            <a:avLst/>
          </a:prstGeom>
          <a:noFill/>
        </p:spPr>
        <p:txBody>
          <a:bodyPr wrap="square" lIns="91440" tIns="45720" rIns="91440" bIns="45720" rtlCol="0" anchor="t">
            <a:spAutoFit/>
          </a:bodyPr>
          <a:lstStyle/>
          <a:p>
            <a:pPr algn="just">
              <a:lnSpc>
                <a:spcPct val="150000"/>
              </a:lnSpc>
            </a:pPr>
            <a:r>
              <a:rPr lang="en-GB" sz="14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Two Waves using a questionnaire at 4NF sites and 9FMV sites</a:t>
            </a:r>
          </a:p>
          <a:p>
            <a:pPr marL="742950" lvl="1" indent="-285750">
              <a:lnSpc>
                <a:spcPct val="150000"/>
              </a:lnSpc>
              <a:buFont typeface="Arial" panose="020B0604020202020204" pitchFamily="34" charset="0"/>
              <a:buChar char="•"/>
            </a:pPr>
            <a:r>
              <a:rPr lang="en-GB" sz="1400" dirty="0">
                <a:solidFill>
                  <a:schemeClr val="bg1"/>
                </a:solidFill>
                <a:latin typeface="Verdana" panose="020B0604030504040204" pitchFamily="34" charset="0"/>
                <a:ea typeface="Times New Roman" panose="02020603050405020304" pitchFamily="18" charset="0"/>
                <a:cs typeface="Arial" panose="020B0604020202020204" pitchFamily="34" charset="0"/>
              </a:rPr>
              <a:t>Wave 1 – February 2024. Used CATI and F2F (at Sence Valley only). Developmental.</a:t>
            </a:r>
          </a:p>
          <a:p>
            <a:pPr marL="742950" lvl="1" indent="-285750" algn="just">
              <a:lnSpc>
                <a:spcPct val="150000"/>
              </a:lnSpc>
              <a:buFont typeface="Arial" panose="020B0604020202020204" pitchFamily="34" charset="0"/>
              <a:buChar char="•"/>
            </a:pP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Wave 2  - November 2024. F2F only. [All results presented are from Wave 2]</a:t>
            </a:r>
          </a:p>
          <a:p>
            <a:pPr marL="742950" lvl="1" indent="-285750" algn="just">
              <a:lnSpc>
                <a:spcPct val="150000"/>
              </a:lnSpc>
              <a:buFont typeface="Arial" panose="020B0604020202020204" pitchFamily="34" charset="0"/>
              <a:buChar char="•"/>
            </a:pPr>
            <a:r>
              <a:rPr lang="en-GB" sz="1400" dirty="0">
                <a:solidFill>
                  <a:schemeClr val="bg1"/>
                </a:solidFill>
                <a:latin typeface="Verdana" panose="020B0604030504040204" pitchFamily="34" charset="0"/>
                <a:ea typeface="Times New Roman" panose="02020603050405020304" pitchFamily="18" charset="0"/>
                <a:cs typeface="Arial" panose="020B0604020202020204" pitchFamily="34" charset="0"/>
              </a:rPr>
              <a:t>T</a:t>
            </a: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o be eligible the person had to have a home postcode within 2.5km of the named woodland site. </a:t>
            </a:r>
          </a:p>
          <a:p>
            <a:r>
              <a:rPr lang="en-GB" sz="1400" b="1"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Questionnaire included 30 questions, primarily closed. Sections related to:</a:t>
            </a: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 </a:t>
            </a:r>
          </a:p>
          <a:p>
            <a:pPr marL="628650" lvl="1" indent="-171450">
              <a:lnSpc>
                <a:spcPct val="150000"/>
              </a:lnSpc>
              <a:buFont typeface="Arial" panose="020B0604020202020204" pitchFamily="34" charset="0"/>
              <a:buChar char="•"/>
            </a:pP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Respondent perspectives on the newly planted trees, </a:t>
            </a:r>
          </a:p>
          <a:p>
            <a:pPr marL="628650" lvl="1" indent="-171450">
              <a:lnSpc>
                <a:spcPct val="150000"/>
              </a:lnSpc>
              <a:buFont typeface="Arial" panose="020B0604020202020204" pitchFamily="34" charset="0"/>
              <a:buChar char="•"/>
            </a:pPr>
            <a:r>
              <a:rPr lang="en-GB" sz="1400" dirty="0">
                <a:solidFill>
                  <a:schemeClr val="bg1"/>
                </a:solidFill>
                <a:latin typeface="Verdana" panose="020B0604030504040204" pitchFamily="34" charset="0"/>
                <a:ea typeface="Times New Roman" panose="02020603050405020304" pitchFamily="18" charset="0"/>
                <a:cs typeface="Arial" panose="020B0604020202020204" pitchFamily="34" charset="0"/>
              </a:rPr>
              <a:t>22 agreement statements about different aspects of the woodland,</a:t>
            </a:r>
          </a:p>
          <a:p>
            <a:pPr marL="628650" lvl="1" indent="-171450">
              <a:lnSpc>
                <a:spcPct val="150000"/>
              </a:lnSpc>
              <a:buFont typeface="Arial" panose="020B0604020202020204" pitchFamily="34" charset="0"/>
              <a:buChar char="•"/>
            </a:pP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Details of site visits and activities &amp; engagement with woodland activities besides recreational visits, </a:t>
            </a:r>
          </a:p>
          <a:p>
            <a:pPr marL="628650" lvl="1" indent="-171450">
              <a:lnSpc>
                <a:spcPct val="150000"/>
              </a:lnSpc>
              <a:buFont typeface="Arial" panose="020B0604020202020204" pitchFamily="34" charset="0"/>
              <a:buChar char="•"/>
            </a:pP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Self-reported health and well-being questions, </a:t>
            </a:r>
          </a:p>
          <a:p>
            <a:pPr marL="628650" lvl="1" indent="-171450">
              <a:lnSpc>
                <a:spcPct val="150000"/>
              </a:lnSpc>
              <a:buFont typeface="Arial" panose="020B0604020202020204" pitchFamily="34" charset="0"/>
              <a:buChar char="•"/>
            </a:pP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17 attitudinal statements about the social and cultural values of young woodland and newly planted trees in the local area, </a:t>
            </a:r>
          </a:p>
          <a:p>
            <a:pPr marL="628650" lvl="1" indent="-171450">
              <a:lnSpc>
                <a:spcPct val="150000"/>
              </a:lnSpc>
              <a:buFont typeface="Arial" panose="020B0604020202020204" pitchFamily="34" charset="0"/>
              <a:buChar char="•"/>
            </a:pPr>
            <a:r>
              <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rPr>
              <a:t>Socio-demographic information. </a:t>
            </a:r>
          </a:p>
          <a:p>
            <a:pPr marL="171450" indent="-171450">
              <a:buFont typeface="Arial" panose="020B0604020202020204" pitchFamily="34" charset="0"/>
              <a:buChar char="•"/>
            </a:pPr>
            <a:endParaRPr lang="en-GB" sz="14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400" dirty="0">
              <a:solidFill>
                <a:schemeClr val="bg1"/>
              </a:solidFill>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0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000" dirty="0">
              <a:solidFill>
                <a:schemeClr val="bg1"/>
              </a:solidFill>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0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000" dirty="0">
              <a:solidFill>
                <a:schemeClr val="bg1"/>
              </a:solidFill>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0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GB" sz="1000" dirty="0">
              <a:solidFill>
                <a:schemeClr val="bg1"/>
              </a:solidFill>
              <a:effectLst/>
              <a:latin typeface="Verdana" panose="020B0604030504040204" pitchFamily="34" charset="0"/>
              <a:ea typeface="Times New Roman" panose="02020603050405020304" pitchFamily="18" charset="0"/>
              <a:cs typeface="Arial" panose="020B0604020202020204" pitchFamily="34" charset="0"/>
            </a:endParaRPr>
          </a:p>
          <a:p>
            <a:endParaRPr lang="en-US" sz="1000" dirty="0">
              <a:solidFill>
                <a:schemeClr val="bg1"/>
              </a:solidFill>
              <a:latin typeface="Segoe UI"/>
              <a:cs typeface="Segoe UI"/>
            </a:endParaRPr>
          </a:p>
        </p:txBody>
      </p:sp>
    </p:spTree>
    <p:extLst>
      <p:ext uri="{BB962C8B-B14F-4D97-AF65-F5344CB8AC3E}">
        <p14:creationId xmlns:p14="http://schemas.microsoft.com/office/powerpoint/2010/main" val="4062191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D131-3C63-10AB-F725-DAE2CED014CE}"/>
              </a:ext>
            </a:extLst>
          </p:cNvPr>
          <p:cNvSpPr>
            <a:spLocks noGrp="1"/>
          </p:cNvSpPr>
          <p:nvPr>
            <p:ph type="title"/>
          </p:nvPr>
        </p:nvSpPr>
        <p:spPr>
          <a:xfrm>
            <a:off x="1993805" y="0"/>
            <a:ext cx="6995504" cy="419386"/>
          </a:xfrm>
        </p:spPr>
        <p:txBody>
          <a:bodyPr>
            <a:noAutofit/>
          </a:bodyPr>
          <a:lstStyle/>
          <a:p>
            <a:pPr algn="r"/>
            <a:r>
              <a:rPr lang="en-GB" sz="2400" b="1">
                <a:solidFill>
                  <a:schemeClr val="bg1"/>
                </a:solidFill>
                <a:latin typeface="VAG Rounded Next" panose="020F0502020203020204"/>
              </a:rPr>
              <a:t>Respondents - location</a:t>
            </a:r>
            <a:endParaRPr lang="en-GB" sz="2400" b="1">
              <a:solidFill>
                <a:schemeClr val="bg1"/>
              </a:solidFill>
            </a:endParaRPr>
          </a:p>
        </p:txBody>
      </p:sp>
      <p:graphicFrame>
        <p:nvGraphicFramePr>
          <p:cNvPr id="6" name="Content Placeholder 5">
            <a:extLst>
              <a:ext uri="{FF2B5EF4-FFF2-40B4-BE49-F238E27FC236}">
                <a16:creationId xmlns:a16="http://schemas.microsoft.com/office/drawing/2014/main" id="{310C8A0C-1753-0AE1-E359-36750A7CEC7E}"/>
              </a:ext>
            </a:extLst>
          </p:cNvPr>
          <p:cNvGraphicFramePr>
            <a:graphicFrameLocks noGrp="1"/>
          </p:cNvGraphicFramePr>
          <p:nvPr>
            <p:ph idx="1"/>
            <p:extLst>
              <p:ext uri="{D42A27DB-BD31-4B8C-83A1-F6EECF244321}">
                <p14:modId xmlns:p14="http://schemas.microsoft.com/office/powerpoint/2010/main" val="169389013"/>
              </p:ext>
            </p:extLst>
          </p:nvPr>
        </p:nvGraphicFramePr>
        <p:xfrm>
          <a:off x="238149" y="643090"/>
          <a:ext cx="8648986" cy="4247102"/>
        </p:xfrm>
        <a:graphic>
          <a:graphicData uri="http://schemas.openxmlformats.org/drawingml/2006/table">
            <a:tbl>
              <a:tblPr firstRow="1" bandRow="1">
                <a:tableStyleId>{5C22544A-7EE6-4342-B048-85BDC9FD1C3A}</a:tableStyleId>
              </a:tblPr>
              <a:tblGrid>
                <a:gridCol w="2848810">
                  <a:extLst>
                    <a:ext uri="{9D8B030D-6E8A-4147-A177-3AD203B41FA5}">
                      <a16:colId xmlns:a16="http://schemas.microsoft.com/office/drawing/2014/main" val="685877671"/>
                    </a:ext>
                  </a:extLst>
                </a:gridCol>
                <a:gridCol w="430654">
                  <a:extLst>
                    <a:ext uri="{9D8B030D-6E8A-4147-A177-3AD203B41FA5}">
                      <a16:colId xmlns:a16="http://schemas.microsoft.com/office/drawing/2014/main" val="787387664"/>
                    </a:ext>
                  </a:extLst>
                </a:gridCol>
                <a:gridCol w="2461318">
                  <a:extLst>
                    <a:ext uri="{9D8B030D-6E8A-4147-A177-3AD203B41FA5}">
                      <a16:colId xmlns:a16="http://schemas.microsoft.com/office/drawing/2014/main" val="1107411679"/>
                    </a:ext>
                  </a:extLst>
                </a:gridCol>
                <a:gridCol w="653142">
                  <a:extLst>
                    <a:ext uri="{9D8B030D-6E8A-4147-A177-3AD203B41FA5}">
                      <a16:colId xmlns:a16="http://schemas.microsoft.com/office/drawing/2014/main" val="3116022026"/>
                    </a:ext>
                  </a:extLst>
                </a:gridCol>
                <a:gridCol w="983152">
                  <a:extLst>
                    <a:ext uri="{9D8B030D-6E8A-4147-A177-3AD203B41FA5}">
                      <a16:colId xmlns:a16="http://schemas.microsoft.com/office/drawing/2014/main" val="3919047145"/>
                    </a:ext>
                  </a:extLst>
                </a:gridCol>
                <a:gridCol w="1271910">
                  <a:extLst>
                    <a:ext uri="{9D8B030D-6E8A-4147-A177-3AD203B41FA5}">
                      <a16:colId xmlns:a16="http://schemas.microsoft.com/office/drawing/2014/main" val="4021110857"/>
                    </a:ext>
                  </a:extLst>
                </a:gridCol>
              </a:tblGrid>
              <a:tr h="253882">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b"/>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b"/>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ctr">
                        <a:spcBef>
                          <a:spcPts val="500"/>
                        </a:spcBef>
                        <a:spcAft>
                          <a:spcPts val="500"/>
                        </a:spcAft>
                      </a:pPr>
                      <a:r>
                        <a:rPr lang="en-GB" sz="1000">
                          <a:effectLst/>
                        </a:rPr>
                        <a:t>Total</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ctr">
                        <a:spcBef>
                          <a:spcPts val="500"/>
                        </a:spcBef>
                        <a:spcAft>
                          <a:spcPts val="500"/>
                        </a:spcAft>
                      </a:pPr>
                      <a:r>
                        <a:rPr lang="en-GB" sz="1000">
                          <a:effectLst/>
                        </a:rPr>
                        <a:t>N (visitors)</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ctr">
                        <a:spcBef>
                          <a:spcPts val="500"/>
                        </a:spcBef>
                        <a:spcAft>
                          <a:spcPts val="500"/>
                        </a:spcAft>
                      </a:pPr>
                      <a:r>
                        <a:rPr lang="en-GB" sz="1000">
                          <a:effectLst/>
                        </a:rPr>
                        <a:t>N (non-visitors)</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extLst>
                  <a:ext uri="{0D108BD9-81ED-4DB2-BD59-A6C34878D82A}">
                    <a16:rowId xmlns:a16="http://schemas.microsoft.com/office/drawing/2014/main" val="3447431660"/>
                  </a:ext>
                </a:extLst>
              </a:tr>
              <a:tr h="225947">
                <a:tc rowSpan="4">
                  <a:txBody>
                    <a:bodyPr/>
                    <a:lstStyle/>
                    <a:p>
                      <a:pPr marL="63500" marR="63500" algn="l">
                        <a:spcBef>
                          <a:spcPts val="500"/>
                        </a:spcBef>
                        <a:spcAft>
                          <a:spcPts val="500"/>
                        </a:spcAft>
                      </a:pPr>
                      <a:r>
                        <a:rPr lang="en-GB" sz="1000" b="1">
                          <a:effectLst/>
                        </a:rPr>
                        <a:t>NATIONAL FOREST SITES</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Brookvale New Woodland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66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66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392186388"/>
                  </a:ext>
                </a:extLst>
              </a:tr>
              <a:tr h="225947">
                <a:tc vMerge="1">
                  <a:txBody>
                    <a:bodyPr/>
                    <a:lstStyle/>
                    <a:p>
                      <a:endParaRPr lang="en-GB"/>
                    </a:p>
                  </a:txBody>
                  <a:tcPr/>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Queen Elizabeth Diamond Jubilee Woodland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70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65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extLst>
                  <a:ext uri="{0D108BD9-81ED-4DB2-BD59-A6C34878D82A}">
                    <a16:rowId xmlns:a16="http://schemas.microsoft.com/office/drawing/2014/main" val="3142432601"/>
                  </a:ext>
                </a:extLst>
              </a:tr>
              <a:tr h="225947">
                <a:tc vMerge="1">
                  <a:txBody>
                    <a:bodyPr/>
                    <a:lstStyle/>
                    <a:p>
                      <a:endParaRPr lang="en-GB"/>
                    </a:p>
                  </a:txBody>
                  <a:tcPr/>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Sence Valley Park</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80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63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17</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1580517522"/>
                  </a:ext>
                </a:extLst>
              </a:tr>
              <a:tr h="225947">
                <a:tc vMerge="1">
                  <a:txBody>
                    <a:bodyPr/>
                    <a:lstStyle/>
                    <a:p>
                      <a:endParaRPr lang="en-GB"/>
                    </a:p>
                  </a:txBody>
                  <a:tcPr/>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Old Parks Farm</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83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54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29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2915005456"/>
                  </a:ext>
                </a:extLst>
              </a:tr>
              <a:tr h="161818">
                <a:tc>
                  <a:txBody>
                    <a:bodyPr/>
                    <a:lstStyle/>
                    <a:p>
                      <a:pPr marL="63500" marR="63500" algn="l">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b="1">
                          <a:effectLst/>
                        </a:rPr>
                        <a:t>National Forest totals</a:t>
                      </a:r>
                    </a:p>
                    <a:p>
                      <a:pPr marL="63500" marR="63500" algn="l">
                        <a:spcBef>
                          <a:spcPts val="500"/>
                        </a:spcBef>
                        <a:spcAft>
                          <a:spcPts val="500"/>
                        </a:spcAft>
                      </a:pPr>
                      <a:endParaRPr lang="en-GB" sz="1000" b="1">
                        <a:effectLst/>
                        <a:latin typeface="Verdana" panose="020B0604030504040204" pitchFamily="34" charset="0"/>
                        <a:ea typeface="Times New Roman" panose="02020603050405020304" pitchFamily="18" charset="0"/>
                        <a:cs typeface="Arial" panose="020B0604020202020204" pitchFamily="34" charset="0"/>
                      </a:endParaRPr>
                    </a:p>
                    <a:p>
                      <a:pPr marL="63500" marR="63500" algn="l">
                        <a:spcBef>
                          <a:spcPts val="500"/>
                        </a:spcBef>
                        <a:spcAft>
                          <a:spcPts val="500"/>
                        </a:spcAft>
                      </a:pPr>
                      <a:endParaRPr lang="en-GB" sz="1000" b="1">
                        <a:effectLst/>
                        <a:latin typeface="Verdana" panose="020B0604030504040204" pitchFamily="34" charset="0"/>
                        <a:ea typeface="Times New Roman" panose="02020603050405020304" pitchFamily="18" charset="0"/>
                        <a:cs typeface="Arial" panose="020B0604020202020204" pitchFamily="34" charset="0"/>
                      </a:endParaRPr>
                    </a:p>
                    <a:p>
                      <a:pPr marL="63500" marR="63500" algn="l">
                        <a:spcBef>
                          <a:spcPts val="500"/>
                        </a:spcBef>
                        <a:spcAft>
                          <a:spcPts val="500"/>
                        </a:spcAft>
                      </a:pP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tc>
                <a:tc>
                  <a:txBody>
                    <a:bodyPr/>
                    <a:lstStyle/>
                    <a:p>
                      <a:pPr marL="63500" marR="63500" algn="l">
                        <a:spcBef>
                          <a:spcPts val="500"/>
                        </a:spcBef>
                        <a:spcAft>
                          <a:spcPts val="500"/>
                        </a:spcAft>
                      </a:pPr>
                      <a:r>
                        <a:rPr lang="en-GB" sz="1000" b="1">
                          <a:effectLst/>
                        </a:rPr>
                        <a:t>299</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just">
                        <a:spcBef>
                          <a:spcPts val="500"/>
                        </a:spcBef>
                        <a:spcAft>
                          <a:spcPts val="500"/>
                        </a:spcAft>
                      </a:pPr>
                      <a:r>
                        <a:rPr lang="en-GB" sz="1000" b="1">
                          <a:effectLst/>
                        </a:rPr>
                        <a:t>248</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just">
                        <a:spcBef>
                          <a:spcPts val="500"/>
                        </a:spcBef>
                        <a:spcAft>
                          <a:spcPts val="500"/>
                        </a:spcAft>
                      </a:pPr>
                      <a:r>
                        <a:rPr lang="en-GB" sz="1000" b="1">
                          <a:effectLst/>
                        </a:rPr>
                        <a:t>51</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356382054"/>
                  </a:ext>
                </a:extLst>
              </a:tr>
              <a:tr h="167246">
                <a:tc rowSpan="9">
                  <a:txBody>
                    <a:bodyPr/>
                    <a:lstStyle/>
                    <a:p>
                      <a:pPr marL="63500" marR="63500" algn="l">
                        <a:spcBef>
                          <a:spcPts val="500"/>
                        </a:spcBef>
                        <a:spcAft>
                          <a:spcPts val="500"/>
                        </a:spcAft>
                      </a:pPr>
                      <a:r>
                        <a:rPr lang="en-GB" sz="1000" b="1">
                          <a:effectLst/>
                        </a:rPr>
                        <a:t>FOREST OF MARSTON VALE SITES </a:t>
                      </a:r>
                    </a:p>
                  </a:txBody>
                  <a:tcPr marL="60608" marR="60608" marT="0" marB="0"/>
                </a:tc>
                <a:tc rowSpan="2">
                  <a:txBody>
                    <a:bodyPr/>
                    <a:lstStyle/>
                    <a:p>
                      <a:pPr marL="63500" marR="63500" algn="just">
                        <a:spcBef>
                          <a:spcPts val="500"/>
                        </a:spcBef>
                        <a:spcAft>
                          <a:spcPts val="500"/>
                        </a:spcAft>
                      </a:pPr>
                      <a:r>
                        <a:rPr lang="en-GB" sz="1000">
                          <a:effectLst/>
                        </a:rPr>
                        <a:t>C1</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Rectory Wood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55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1249815571"/>
                  </a:ext>
                </a:extLst>
              </a:tr>
              <a:tr h="167246">
                <a:tc vMerge="1">
                  <a:txBody>
                    <a:bodyPr/>
                    <a:lstStyle/>
                    <a:p>
                      <a:endParaRPr lang="en-GB"/>
                    </a:p>
                  </a:txBody>
                  <a:tcPr/>
                </a:tc>
                <a:tc vMerge="1">
                  <a:txBody>
                    <a:bodyPr/>
                    <a:lstStyle/>
                    <a:p>
                      <a:endParaRPr lang="en-GB"/>
                    </a:p>
                  </a:txBody>
                  <a:tcPr/>
                </a:tc>
                <a:tc>
                  <a:txBody>
                    <a:bodyPr/>
                    <a:lstStyle/>
                    <a:p>
                      <a:pPr marL="63500" marR="63500" algn="l">
                        <a:spcBef>
                          <a:spcPts val="500"/>
                        </a:spcBef>
                        <a:spcAft>
                          <a:spcPts val="500"/>
                        </a:spcAft>
                      </a:pPr>
                      <a:r>
                        <a:rPr lang="en-GB" sz="1000">
                          <a:effectLst/>
                        </a:rPr>
                        <a:t>Waypost Wood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21</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8</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992451206"/>
                  </a:ext>
                </a:extLst>
              </a:tr>
              <a:tr h="167246">
                <a:tc vMerge="1">
                  <a:txBody>
                    <a:bodyPr/>
                    <a:lstStyle/>
                    <a:p>
                      <a:endParaRPr lang="en-GB"/>
                    </a:p>
                  </a:txBody>
                  <a:tcPr/>
                </a:tc>
                <a:tc rowSpan="2">
                  <a:txBody>
                    <a:bodyPr/>
                    <a:lstStyle/>
                    <a:p>
                      <a:pPr marL="63500" marR="63500" algn="just">
                        <a:spcBef>
                          <a:spcPts val="500"/>
                        </a:spcBef>
                        <a:spcAft>
                          <a:spcPts val="500"/>
                        </a:spcAft>
                      </a:pPr>
                      <a:r>
                        <a:rPr lang="en-GB" sz="1000">
                          <a:effectLst/>
                        </a:rPr>
                        <a:t>C2</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Wilstead Community Woodland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51</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48</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1403637461"/>
                  </a:ext>
                </a:extLst>
              </a:tr>
              <a:tr h="167246">
                <a:tc vMerge="1">
                  <a:txBody>
                    <a:bodyPr/>
                    <a:lstStyle/>
                    <a:p>
                      <a:endParaRPr lang="en-GB"/>
                    </a:p>
                  </a:txBody>
                  <a:tcPr/>
                </a:tc>
                <a:tc vMerge="1">
                  <a:txBody>
                    <a:bodyPr/>
                    <a:lstStyle/>
                    <a:p>
                      <a:endParaRPr lang="en-GB"/>
                    </a:p>
                  </a:txBody>
                  <a:tcPr/>
                </a:tc>
                <a:tc>
                  <a:txBody>
                    <a:bodyPr/>
                    <a:lstStyle/>
                    <a:p>
                      <a:pPr marL="63500" marR="63500" algn="l">
                        <a:spcBef>
                          <a:spcPts val="500"/>
                        </a:spcBef>
                        <a:spcAft>
                          <a:spcPts val="500"/>
                        </a:spcAft>
                      </a:pPr>
                      <a:r>
                        <a:rPr lang="en-GB" sz="1000">
                          <a:effectLst/>
                        </a:rPr>
                        <a:t>Shocott Spring</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43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3685454462"/>
                  </a:ext>
                </a:extLst>
              </a:tr>
              <a:tr h="167246">
                <a:tc vMerge="1">
                  <a:txBody>
                    <a:bodyPr/>
                    <a:lstStyle/>
                    <a:p>
                      <a:endParaRPr lang="en-GB"/>
                    </a:p>
                  </a:txBody>
                  <a:tcPr/>
                </a:tc>
                <a:tc rowSpan="5">
                  <a:txBody>
                    <a:bodyPr/>
                    <a:lstStyle/>
                    <a:p>
                      <a:pPr marL="63500" marR="63500" algn="just">
                        <a:spcBef>
                          <a:spcPts val="500"/>
                        </a:spcBef>
                        <a:spcAft>
                          <a:spcPts val="500"/>
                        </a:spcAft>
                      </a:pPr>
                      <a:r>
                        <a:rPr lang="en-GB" sz="1000">
                          <a:effectLst/>
                        </a:rPr>
                        <a:t>C3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a:effectLst/>
                        </a:rPr>
                        <a:t>Ridgeway Wood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17</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13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4254568336"/>
                  </a:ext>
                </a:extLst>
              </a:tr>
              <a:tr h="167246">
                <a:tc vMerge="1">
                  <a:txBody>
                    <a:bodyPr/>
                    <a:lstStyle/>
                    <a:p>
                      <a:endParaRPr lang="en-GB"/>
                    </a:p>
                  </a:txBody>
                  <a:tcPr/>
                </a:tc>
                <a:tc vMerge="1">
                  <a:txBody>
                    <a:bodyPr/>
                    <a:lstStyle/>
                    <a:p>
                      <a:endParaRPr lang="en-GB"/>
                    </a:p>
                  </a:txBody>
                  <a:tcPr/>
                </a:tc>
                <a:tc>
                  <a:txBody>
                    <a:bodyPr/>
                    <a:lstStyle/>
                    <a:p>
                      <a:pPr marL="63500" marR="63500" algn="l">
                        <a:spcBef>
                          <a:spcPts val="500"/>
                        </a:spcBef>
                        <a:spcAft>
                          <a:spcPts val="500"/>
                        </a:spcAft>
                      </a:pPr>
                      <a:r>
                        <a:rPr lang="en-GB" sz="1000">
                          <a:effectLst/>
                        </a:rPr>
                        <a:t>The Kill</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24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extLst>
                  <a:ext uri="{0D108BD9-81ED-4DB2-BD59-A6C34878D82A}">
                    <a16:rowId xmlns:a16="http://schemas.microsoft.com/office/drawing/2014/main" val="20051884"/>
                  </a:ext>
                </a:extLst>
              </a:tr>
              <a:tr h="167246">
                <a:tc vMerge="1">
                  <a:txBody>
                    <a:bodyPr/>
                    <a:lstStyle/>
                    <a:p>
                      <a:endParaRPr lang="en-GB"/>
                    </a:p>
                  </a:txBody>
                  <a:tcPr/>
                </a:tc>
                <a:tc vMerge="1">
                  <a:txBody>
                    <a:bodyPr/>
                    <a:lstStyle/>
                    <a:p>
                      <a:endParaRPr lang="en-GB"/>
                    </a:p>
                  </a:txBody>
                  <a:tcPr/>
                </a:tc>
                <a:tc>
                  <a:txBody>
                    <a:bodyPr/>
                    <a:lstStyle/>
                    <a:p>
                      <a:pPr marL="63500" marR="63500" algn="l">
                        <a:spcBef>
                          <a:spcPts val="500"/>
                        </a:spcBef>
                        <a:spcAft>
                          <a:spcPts val="500"/>
                        </a:spcAft>
                      </a:pPr>
                      <a:r>
                        <a:rPr lang="en-GB" sz="1000">
                          <a:effectLst/>
                        </a:rPr>
                        <a:t>Buttons Ramsey</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21</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extLst>
                  <a:ext uri="{0D108BD9-81ED-4DB2-BD59-A6C34878D82A}">
                    <a16:rowId xmlns:a16="http://schemas.microsoft.com/office/drawing/2014/main" val="3237782219"/>
                  </a:ext>
                </a:extLst>
              </a:tr>
              <a:tr h="167246">
                <a:tc vMerge="1">
                  <a:txBody>
                    <a:bodyPr/>
                    <a:lstStyle/>
                    <a:p>
                      <a:endParaRPr lang="en-GB"/>
                    </a:p>
                  </a:txBody>
                  <a:tcPr/>
                </a:tc>
                <a:tc vMerge="1">
                  <a:txBody>
                    <a:bodyPr/>
                    <a:lstStyle/>
                    <a:p>
                      <a:endParaRPr lang="en-GB"/>
                    </a:p>
                  </a:txBody>
                  <a:tcPr/>
                </a:tc>
                <a:tc>
                  <a:txBody>
                    <a:bodyPr/>
                    <a:lstStyle/>
                    <a:p>
                      <a:pPr marL="63500" marR="63500" algn="l">
                        <a:spcBef>
                          <a:spcPts val="500"/>
                        </a:spcBef>
                        <a:spcAft>
                          <a:spcPts val="500"/>
                        </a:spcAft>
                      </a:pPr>
                      <a:r>
                        <a:rPr lang="en-GB" sz="1000">
                          <a:effectLst/>
                        </a:rPr>
                        <a:t>Green End Wood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extLst>
                  <a:ext uri="{0D108BD9-81ED-4DB2-BD59-A6C34878D82A}">
                    <a16:rowId xmlns:a16="http://schemas.microsoft.com/office/drawing/2014/main" val="2560584684"/>
                  </a:ext>
                </a:extLst>
              </a:tr>
              <a:tr h="167246">
                <a:tc vMerge="1">
                  <a:txBody>
                    <a:bodyPr/>
                    <a:lstStyle/>
                    <a:p>
                      <a:endParaRPr lang="en-GB"/>
                    </a:p>
                  </a:txBody>
                  <a:tcPr/>
                </a:tc>
                <a:tc vMerge="1">
                  <a:txBody>
                    <a:bodyPr/>
                    <a:lstStyle/>
                    <a:p>
                      <a:endParaRPr lang="en-GB"/>
                    </a:p>
                  </a:txBody>
                  <a:tcPr/>
                </a:tc>
                <a:tc>
                  <a:txBody>
                    <a:bodyPr/>
                    <a:lstStyle/>
                    <a:p>
                      <a:pPr marL="63500" marR="63500" algn="l">
                        <a:spcBef>
                          <a:spcPts val="500"/>
                        </a:spcBef>
                        <a:spcAft>
                          <a:spcPts val="500"/>
                        </a:spcAft>
                      </a:pPr>
                      <a:r>
                        <a:rPr lang="en-GB" sz="1000">
                          <a:effectLst/>
                        </a:rPr>
                        <a:t>Wiles Wood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17</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tc>
                  <a:txBody>
                    <a:bodyPr/>
                    <a:lstStyle/>
                    <a:p>
                      <a:pPr marL="63500" marR="63500" algn="just">
                        <a:spcBef>
                          <a:spcPts val="500"/>
                        </a:spcBef>
                        <a:spcAft>
                          <a:spcPts val="500"/>
                        </a:spcAft>
                      </a:pPr>
                      <a:r>
                        <a:rPr lang="en-GB" sz="1000">
                          <a:effectLst/>
                        </a:rPr>
                        <a:t>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ctr"/>
                </a:tc>
                <a:extLst>
                  <a:ext uri="{0D108BD9-81ED-4DB2-BD59-A6C34878D82A}">
                    <a16:rowId xmlns:a16="http://schemas.microsoft.com/office/drawing/2014/main" val="1590076480"/>
                  </a:ext>
                </a:extLst>
              </a:tr>
              <a:tr h="161818">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just">
                        <a:spcBef>
                          <a:spcPts val="500"/>
                        </a:spcBef>
                        <a:spcAft>
                          <a:spcPts val="500"/>
                        </a:spcAft>
                      </a:pPr>
                      <a:r>
                        <a:rPr lang="en-GB" sz="1000">
                          <a:effectLst/>
                        </a:rPr>
                        <a:t> </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r>
                        <a:rPr lang="en-GB" sz="1000" b="1">
                          <a:effectLst/>
                        </a:rPr>
                        <a:t>Marston Vale totals</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b="1">
                          <a:effectLst/>
                        </a:rPr>
                        <a:t>290</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b"/>
                </a:tc>
                <a:tc>
                  <a:txBody>
                    <a:bodyPr/>
                    <a:lstStyle/>
                    <a:p>
                      <a:pPr marL="63500" marR="63500" algn="just">
                        <a:spcBef>
                          <a:spcPts val="500"/>
                        </a:spcBef>
                        <a:spcAft>
                          <a:spcPts val="500"/>
                        </a:spcAft>
                      </a:pPr>
                      <a:r>
                        <a:rPr lang="en-GB" sz="1000" b="1">
                          <a:effectLst/>
                        </a:rPr>
                        <a:t>251</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b"/>
                </a:tc>
                <a:tc>
                  <a:txBody>
                    <a:bodyPr/>
                    <a:lstStyle/>
                    <a:p>
                      <a:pPr marL="63500" marR="63500" algn="just">
                        <a:spcBef>
                          <a:spcPts val="500"/>
                        </a:spcBef>
                        <a:spcAft>
                          <a:spcPts val="500"/>
                        </a:spcAft>
                      </a:pPr>
                      <a:r>
                        <a:rPr lang="en-GB" sz="1000" b="1">
                          <a:effectLst/>
                        </a:rPr>
                        <a:t>39</a:t>
                      </a:r>
                      <a:endParaRPr lang="en-GB" sz="1000" b="1">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nchor="b"/>
                </a:tc>
                <a:extLst>
                  <a:ext uri="{0D108BD9-81ED-4DB2-BD59-A6C34878D82A}">
                    <a16:rowId xmlns:a16="http://schemas.microsoft.com/office/drawing/2014/main" val="4217651190"/>
                  </a:ext>
                </a:extLst>
              </a:tr>
              <a:tr h="161818">
                <a:tc>
                  <a:txBody>
                    <a:bodyPr/>
                    <a:lstStyle/>
                    <a:p>
                      <a:pPr marL="63500" marR="63500" algn="just">
                        <a:spcBef>
                          <a:spcPts val="500"/>
                        </a:spcBef>
                        <a:spcAft>
                          <a:spcPts val="500"/>
                        </a:spcAft>
                      </a:pP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just">
                        <a:spcBef>
                          <a:spcPts val="500"/>
                        </a:spcBef>
                        <a:spcAft>
                          <a:spcPts val="500"/>
                        </a:spcAft>
                      </a:pP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60608" marR="60608" marT="0" marB="0"/>
                </a:tc>
                <a:tc>
                  <a:txBody>
                    <a:bodyPr/>
                    <a:lstStyle/>
                    <a:p>
                      <a:pPr marL="63500" marR="63500" algn="l">
                        <a:spcBef>
                          <a:spcPts val="500"/>
                        </a:spcBef>
                        <a:spcAft>
                          <a:spcPts val="500"/>
                        </a:spcAft>
                      </a:pPr>
                      <a:endParaRPr lang="en-GB" sz="1000" b="1">
                        <a:effectLst/>
                        <a:latin typeface="Verdana" panose="020B0604030504040204" pitchFamily="34" charset="0"/>
                        <a:ea typeface="Times New Roman" panose="02020603050405020304" pitchFamily="18" charset="0"/>
                        <a:cs typeface="Arial" panose="020B0604020202020204" pitchFamily="34" charset="0"/>
                      </a:endParaRPr>
                    </a:p>
                    <a:p>
                      <a:pPr marL="63500" marR="63500" algn="l">
                        <a:spcBef>
                          <a:spcPts val="500"/>
                        </a:spcBef>
                        <a:spcAft>
                          <a:spcPts val="500"/>
                        </a:spcAft>
                      </a:pPr>
                      <a:r>
                        <a:rPr lang="en-GB" sz="1000" b="1">
                          <a:effectLst/>
                          <a:latin typeface="Verdana" panose="020B0604030504040204" pitchFamily="34" charset="0"/>
                          <a:ea typeface="Times New Roman" panose="02020603050405020304" pitchFamily="18" charset="0"/>
                          <a:cs typeface="Arial" panose="020B0604020202020204" pitchFamily="34" charset="0"/>
                        </a:rPr>
                        <a:t>Overall totals</a:t>
                      </a:r>
                    </a:p>
                  </a:txBody>
                  <a:tcPr marL="0" marR="0" marT="0" marB="0" anchor="ctr"/>
                </a:tc>
                <a:tc>
                  <a:txBody>
                    <a:bodyPr/>
                    <a:lstStyle/>
                    <a:p>
                      <a:pPr marL="63500" marR="63500" algn="just">
                        <a:spcBef>
                          <a:spcPts val="500"/>
                        </a:spcBef>
                        <a:spcAft>
                          <a:spcPts val="500"/>
                        </a:spcAft>
                      </a:pPr>
                      <a:r>
                        <a:rPr lang="en-GB" sz="1000" b="1" dirty="0">
                          <a:effectLst/>
                          <a:latin typeface="Verdana" panose="020B0604030504040204" pitchFamily="34" charset="0"/>
                          <a:ea typeface="Times New Roman" panose="02020603050405020304" pitchFamily="18" charset="0"/>
                          <a:cs typeface="Arial" panose="020B0604020202020204" pitchFamily="34" charset="0"/>
                        </a:rPr>
                        <a:t>589</a:t>
                      </a:r>
                    </a:p>
                  </a:txBody>
                  <a:tcPr marL="60608" marR="60608" marT="0" marB="0" anchor="b"/>
                </a:tc>
                <a:tc>
                  <a:txBody>
                    <a:bodyPr/>
                    <a:lstStyle/>
                    <a:p>
                      <a:pPr marL="63500" marR="63500" algn="just">
                        <a:spcBef>
                          <a:spcPts val="500"/>
                        </a:spcBef>
                        <a:spcAft>
                          <a:spcPts val="500"/>
                        </a:spcAft>
                      </a:pPr>
                      <a:r>
                        <a:rPr lang="en-GB" sz="1000" b="1">
                          <a:effectLst/>
                          <a:latin typeface="Verdana" panose="020B0604030504040204" pitchFamily="34" charset="0"/>
                          <a:ea typeface="Times New Roman" panose="02020603050405020304" pitchFamily="18" charset="0"/>
                          <a:cs typeface="Arial" panose="020B0604020202020204" pitchFamily="34" charset="0"/>
                        </a:rPr>
                        <a:t>499</a:t>
                      </a:r>
                    </a:p>
                  </a:txBody>
                  <a:tcPr marL="60608" marR="60608" marT="0" marB="0" anchor="b"/>
                </a:tc>
                <a:tc>
                  <a:txBody>
                    <a:bodyPr/>
                    <a:lstStyle/>
                    <a:p>
                      <a:pPr marL="63500" marR="63500" algn="just">
                        <a:spcBef>
                          <a:spcPts val="500"/>
                        </a:spcBef>
                        <a:spcAft>
                          <a:spcPts val="500"/>
                        </a:spcAft>
                      </a:pPr>
                      <a:r>
                        <a:rPr lang="en-GB" sz="1000" b="1" dirty="0">
                          <a:effectLst/>
                          <a:latin typeface="Verdana" panose="020B0604030504040204" pitchFamily="34" charset="0"/>
                          <a:ea typeface="Times New Roman" panose="02020603050405020304" pitchFamily="18" charset="0"/>
                          <a:cs typeface="Arial" panose="020B0604020202020204" pitchFamily="34" charset="0"/>
                        </a:rPr>
                        <a:t>90</a:t>
                      </a:r>
                    </a:p>
                  </a:txBody>
                  <a:tcPr marL="60608" marR="60608" marT="0" marB="0" anchor="b"/>
                </a:tc>
                <a:extLst>
                  <a:ext uri="{0D108BD9-81ED-4DB2-BD59-A6C34878D82A}">
                    <a16:rowId xmlns:a16="http://schemas.microsoft.com/office/drawing/2014/main" val="3797216122"/>
                  </a:ext>
                </a:extLst>
              </a:tr>
            </a:tbl>
          </a:graphicData>
        </a:graphic>
      </p:graphicFrame>
      <p:sp>
        <p:nvSpPr>
          <p:cNvPr id="4" name="Slide Number Placeholder 3">
            <a:extLst>
              <a:ext uri="{FF2B5EF4-FFF2-40B4-BE49-F238E27FC236}">
                <a16:creationId xmlns:a16="http://schemas.microsoft.com/office/drawing/2014/main" id="{D8BAF48B-6944-3A31-CA8F-417131EEAF69}"/>
              </a:ext>
            </a:extLst>
          </p:cNvPr>
          <p:cNvSpPr>
            <a:spLocks noGrp="1"/>
          </p:cNvSpPr>
          <p:nvPr>
            <p:ph type="sldNum" sz="quarter" idx="12"/>
          </p:nvPr>
        </p:nvSpPr>
        <p:spPr/>
        <p:txBody>
          <a:bodyPr/>
          <a:lstStyle/>
          <a:p>
            <a:fld id="{B5388D30-9EBF-4FD3-88B2-6AA4299987DC}" type="slidenum">
              <a:rPr lang="en-GB" smtClean="0"/>
              <a:pPr/>
              <a:t>18</a:t>
            </a:fld>
            <a:endParaRPr lang="en-GB"/>
          </a:p>
        </p:txBody>
      </p:sp>
      <p:pic>
        <p:nvPicPr>
          <p:cNvPr id="3" name="Picture 2" descr="A map with red circles and green dots&#10;&#10;AI-generated content may be incorrect.">
            <a:extLst>
              <a:ext uri="{FF2B5EF4-FFF2-40B4-BE49-F238E27FC236}">
                <a16:creationId xmlns:a16="http://schemas.microsoft.com/office/drawing/2014/main" id="{0A61842F-0D9F-EE9F-1123-F81E3A87346C}"/>
              </a:ext>
            </a:extLst>
          </p:cNvPr>
          <p:cNvPicPr>
            <a:picLocks noChangeAspect="1"/>
          </p:cNvPicPr>
          <p:nvPr/>
        </p:nvPicPr>
        <p:blipFill>
          <a:blip r:embed="rId3"/>
          <a:stretch>
            <a:fillRect/>
          </a:stretch>
        </p:blipFill>
        <p:spPr>
          <a:xfrm>
            <a:off x="264829" y="1069520"/>
            <a:ext cx="2375359" cy="1686647"/>
          </a:xfrm>
          <a:prstGeom prst="rect">
            <a:avLst/>
          </a:prstGeom>
        </p:spPr>
      </p:pic>
      <p:pic>
        <p:nvPicPr>
          <p:cNvPr id="7" name="Picture 6">
            <a:extLst>
              <a:ext uri="{FF2B5EF4-FFF2-40B4-BE49-F238E27FC236}">
                <a16:creationId xmlns:a16="http://schemas.microsoft.com/office/drawing/2014/main" id="{66E3FDD5-7EEC-84F6-091A-A66DCB2782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865" y="3030012"/>
            <a:ext cx="2383323" cy="1684380"/>
          </a:xfrm>
          <a:prstGeom prst="rect">
            <a:avLst/>
          </a:prstGeom>
          <a:noFill/>
          <a:ln>
            <a:noFill/>
          </a:ln>
        </p:spPr>
      </p:pic>
    </p:spTree>
    <p:extLst>
      <p:ext uri="{BB962C8B-B14F-4D97-AF65-F5344CB8AC3E}">
        <p14:creationId xmlns:p14="http://schemas.microsoft.com/office/powerpoint/2010/main" val="2368776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89FAC64-FA00-A743-1FC6-57A4D83A4245}"/>
              </a:ext>
            </a:extLst>
          </p:cNvPr>
          <p:cNvGraphicFramePr>
            <a:graphicFrameLocks noGrp="1"/>
          </p:cNvGraphicFramePr>
          <p:nvPr>
            <p:ph idx="1"/>
            <p:extLst>
              <p:ext uri="{D42A27DB-BD31-4B8C-83A1-F6EECF244321}">
                <p14:modId xmlns:p14="http://schemas.microsoft.com/office/powerpoint/2010/main" val="2499481958"/>
              </p:ext>
            </p:extLst>
          </p:nvPr>
        </p:nvGraphicFramePr>
        <p:xfrm>
          <a:off x="137885" y="512739"/>
          <a:ext cx="4891315" cy="2438400"/>
        </p:xfrm>
        <a:graphic>
          <a:graphicData uri="http://schemas.openxmlformats.org/drawingml/2006/table">
            <a:tbl>
              <a:tblPr firstRow="1" bandRow="1">
                <a:tableStyleId>{5C22544A-7EE6-4342-B048-85BDC9FD1C3A}</a:tableStyleId>
              </a:tblPr>
              <a:tblGrid>
                <a:gridCol w="1044647">
                  <a:extLst>
                    <a:ext uri="{9D8B030D-6E8A-4147-A177-3AD203B41FA5}">
                      <a16:colId xmlns:a16="http://schemas.microsoft.com/office/drawing/2014/main" val="1702883685"/>
                    </a:ext>
                  </a:extLst>
                </a:gridCol>
                <a:gridCol w="2387982">
                  <a:extLst>
                    <a:ext uri="{9D8B030D-6E8A-4147-A177-3AD203B41FA5}">
                      <a16:colId xmlns:a16="http://schemas.microsoft.com/office/drawing/2014/main" val="610951213"/>
                    </a:ext>
                  </a:extLst>
                </a:gridCol>
                <a:gridCol w="442686">
                  <a:extLst>
                    <a:ext uri="{9D8B030D-6E8A-4147-A177-3AD203B41FA5}">
                      <a16:colId xmlns:a16="http://schemas.microsoft.com/office/drawing/2014/main" val="723036281"/>
                    </a:ext>
                  </a:extLst>
                </a:gridCol>
                <a:gridCol w="457200">
                  <a:extLst>
                    <a:ext uri="{9D8B030D-6E8A-4147-A177-3AD203B41FA5}">
                      <a16:colId xmlns:a16="http://schemas.microsoft.com/office/drawing/2014/main" val="3847350532"/>
                    </a:ext>
                  </a:extLst>
                </a:gridCol>
                <a:gridCol w="558800">
                  <a:extLst>
                    <a:ext uri="{9D8B030D-6E8A-4147-A177-3AD203B41FA5}">
                      <a16:colId xmlns:a16="http://schemas.microsoft.com/office/drawing/2014/main" val="1921094903"/>
                    </a:ext>
                  </a:extLst>
                </a:gridCol>
              </a:tblGrid>
              <a:tr h="0">
                <a:tc>
                  <a:txBody>
                    <a:bodyPr/>
                    <a:lstStyle/>
                    <a:p>
                      <a:pPr marL="63500" marR="63500" algn="just">
                        <a:spcBef>
                          <a:spcPts val="500"/>
                        </a:spcBef>
                        <a:spcAft>
                          <a:spcPts val="500"/>
                        </a:spcAft>
                      </a:pPr>
                      <a:r>
                        <a:rPr lang="en-GB" sz="1000">
                          <a:effectLst/>
                        </a:rPr>
                        <a:t>Question</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Category</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N</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Total</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553381793"/>
                  </a:ext>
                </a:extLst>
              </a:tr>
              <a:tr h="0">
                <a:tc rowSpan="7">
                  <a:txBody>
                    <a:bodyPr/>
                    <a:lstStyle/>
                    <a:p>
                      <a:pPr marL="63500" marR="63500" algn="just">
                        <a:spcBef>
                          <a:spcPts val="500"/>
                        </a:spcBef>
                        <a:spcAft>
                          <a:spcPts val="500"/>
                        </a:spcAft>
                      </a:pPr>
                      <a:r>
                        <a:rPr lang="en-GB" sz="1000">
                          <a:effectLst/>
                        </a:rPr>
                        <a:t>Age</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18-24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250138750"/>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25-34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6.6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167445678"/>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35-44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60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10.2</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527721590"/>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45-54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90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15.3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868436983"/>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55-64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152</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25.8</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971388758"/>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65+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226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38.4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957733645"/>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Prefer not to say</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0.3</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761227623"/>
                  </a:ext>
                </a:extLst>
              </a:tr>
              <a:tr h="0">
                <a:tc rowSpan="3">
                  <a:txBody>
                    <a:bodyPr/>
                    <a:lstStyle/>
                    <a:p>
                      <a:pPr marL="63500" marR="63500" algn="just">
                        <a:spcBef>
                          <a:spcPts val="500"/>
                        </a:spcBef>
                        <a:spcAft>
                          <a:spcPts val="500"/>
                        </a:spcAft>
                      </a:pPr>
                      <a:r>
                        <a:rPr lang="en-GB" sz="1000">
                          <a:effectLst/>
                        </a:rPr>
                        <a:t>Gender</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Female</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305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51.8</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796248282"/>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Male</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280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47.5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334865313"/>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Non-binary</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0.7</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823225940"/>
                  </a:ext>
                </a:extLst>
              </a:tr>
              <a:tr h="0">
                <a:tc rowSpan="5">
                  <a:txBody>
                    <a:bodyPr/>
                    <a:lstStyle/>
                    <a:p>
                      <a:pPr marL="63500" marR="63500" algn="just">
                        <a:spcBef>
                          <a:spcPts val="500"/>
                        </a:spcBef>
                        <a:spcAft>
                          <a:spcPts val="500"/>
                        </a:spcAft>
                      </a:pPr>
                      <a:r>
                        <a:rPr lang="en-GB" sz="1000">
                          <a:effectLst/>
                        </a:rPr>
                        <a:t>Ethnicity</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White British / Irish / Welsh / Scottish</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519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88.1</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15347534"/>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Mixed or multiple ethnic groups</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16</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2.7</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985510318"/>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Asian or Asian British</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41</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7.0</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865432401"/>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Black, African, Caribbean, or Black British</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8</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1.4</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496795438"/>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Any other ethnic group or background</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0.8</a:t>
                      </a:r>
                      <a:endParaRPr lang="en-GB" sz="10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452068956"/>
                  </a:ext>
                </a:extLst>
              </a:tr>
            </a:tbl>
          </a:graphicData>
        </a:graphic>
      </p:graphicFrame>
      <p:sp>
        <p:nvSpPr>
          <p:cNvPr id="4" name="Slide Number Placeholder 3">
            <a:extLst>
              <a:ext uri="{FF2B5EF4-FFF2-40B4-BE49-F238E27FC236}">
                <a16:creationId xmlns:a16="http://schemas.microsoft.com/office/drawing/2014/main" id="{072DF296-69A4-9189-D885-B1665DA0130A}"/>
              </a:ext>
            </a:extLst>
          </p:cNvPr>
          <p:cNvSpPr>
            <a:spLocks noGrp="1"/>
          </p:cNvSpPr>
          <p:nvPr>
            <p:ph type="sldNum" sz="quarter" idx="12"/>
          </p:nvPr>
        </p:nvSpPr>
        <p:spPr/>
        <p:txBody>
          <a:bodyPr/>
          <a:lstStyle/>
          <a:p>
            <a:fld id="{B5388D30-9EBF-4FD3-88B2-6AA4299987DC}" type="slidenum">
              <a:rPr lang="en-GB" smtClean="0"/>
              <a:pPr/>
              <a:t>19</a:t>
            </a:fld>
            <a:endParaRPr lang="en-GB"/>
          </a:p>
        </p:txBody>
      </p:sp>
      <p:sp>
        <p:nvSpPr>
          <p:cNvPr id="6" name="Title 1">
            <a:extLst>
              <a:ext uri="{FF2B5EF4-FFF2-40B4-BE49-F238E27FC236}">
                <a16:creationId xmlns:a16="http://schemas.microsoft.com/office/drawing/2014/main" id="{B1A06824-ECC0-6335-FB29-572B23512AB3}"/>
              </a:ext>
            </a:extLst>
          </p:cNvPr>
          <p:cNvSpPr txBox="1">
            <a:spLocks/>
          </p:cNvSpPr>
          <p:nvPr/>
        </p:nvSpPr>
        <p:spPr>
          <a:xfrm>
            <a:off x="1993805" y="0"/>
            <a:ext cx="6995504" cy="41938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400" b="1">
                <a:solidFill>
                  <a:schemeClr val="bg1"/>
                </a:solidFill>
                <a:latin typeface="VAG Rounded Next" panose="020F0502020203020204"/>
              </a:rPr>
              <a:t>Respondents</a:t>
            </a:r>
          </a:p>
        </p:txBody>
      </p:sp>
      <p:sp>
        <p:nvSpPr>
          <p:cNvPr id="3" name="TextBox 2">
            <a:extLst>
              <a:ext uri="{FF2B5EF4-FFF2-40B4-BE49-F238E27FC236}">
                <a16:creationId xmlns:a16="http://schemas.microsoft.com/office/drawing/2014/main" id="{2DE4B36F-DA66-8910-B472-1F1075652A58}"/>
              </a:ext>
            </a:extLst>
          </p:cNvPr>
          <p:cNvSpPr txBox="1"/>
          <p:nvPr/>
        </p:nvSpPr>
        <p:spPr>
          <a:xfrm>
            <a:off x="5105451" y="2133061"/>
            <a:ext cx="3883857" cy="2215991"/>
          </a:xfrm>
          <a:prstGeom prst="rect">
            <a:avLst/>
          </a:prstGeom>
          <a:noFill/>
        </p:spPr>
        <p:txBody>
          <a:bodyPr wrap="square">
            <a:spAutoFit/>
          </a:bodyPr>
          <a:lstStyle/>
          <a:p>
            <a:r>
              <a:rPr lang="en-GB" sz="1800" kern="1600">
                <a:solidFill>
                  <a:schemeClr val="bg1"/>
                </a:solidFill>
                <a:effectLst/>
                <a:ea typeface="Times New Roman" panose="02020603050405020304" pitchFamily="18" charset="0"/>
                <a:cs typeface="Arial" panose="020B0604020202020204" pitchFamily="34" charset="0"/>
              </a:rPr>
              <a:t>Comparing the visitor and non-visitor samples:</a:t>
            </a:r>
          </a:p>
          <a:p>
            <a:endParaRPr lang="en-GB" sz="1800" kern="1600">
              <a:solidFill>
                <a:schemeClr val="bg1"/>
              </a:solidFill>
              <a:effectLs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sz="1400" kern="1600">
                <a:solidFill>
                  <a:schemeClr val="bg1"/>
                </a:solidFill>
                <a:ea typeface="Times New Roman" panose="02020603050405020304" pitchFamily="18" charset="0"/>
                <a:cs typeface="Arial" panose="020B0604020202020204" pitchFamily="34" charset="0"/>
              </a:rPr>
              <a:t>Non-visitors - L</a:t>
            </a:r>
            <a:r>
              <a:rPr lang="en-GB" sz="1400" kern="1600">
                <a:solidFill>
                  <a:schemeClr val="bg1"/>
                </a:solidFill>
                <a:effectLst/>
                <a:ea typeface="Times New Roman" panose="02020603050405020304" pitchFamily="18" charset="0"/>
                <a:cs typeface="Arial" panose="020B0604020202020204" pitchFamily="34" charset="0"/>
              </a:rPr>
              <a:t>ower percentage: </a:t>
            </a:r>
          </a:p>
          <a:p>
            <a:pPr marL="742950" lvl="1" indent="-285750">
              <a:buFont typeface="Arial" panose="020B0604020202020204" pitchFamily="34" charset="0"/>
              <a:buChar char="•"/>
            </a:pPr>
            <a:r>
              <a:rPr lang="en-GB" sz="1400" kern="1600">
                <a:solidFill>
                  <a:schemeClr val="bg1"/>
                </a:solidFill>
                <a:effectLst/>
                <a:ea typeface="Times New Roman" panose="02020603050405020304" pitchFamily="18" charset="0"/>
                <a:cs typeface="Arial" panose="020B0604020202020204" pitchFamily="34" charset="0"/>
              </a:rPr>
              <a:t>of white respondents (-7%)</a:t>
            </a:r>
          </a:p>
          <a:p>
            <a:pPr marL="742950" lvl="1" indent="-285750">
              <a:buFont typeface="Arial" panose="020B0604020202020204" pitchFamily="34" charset="0"/>
              <a:buChar char="•"/>
            </a:pPr>
            <a:r>
              <a:rPr lang="en-GB" sz="1400" kern="1600">
                <a:solidFill>
                  <a:schemeClr val="bg1"/>
                </a:solidFill>
                <a:effectLst/>
                <a:ea typeface="Times New Roman" panose="02020603050405020304" pitchFamily="18" charset="0"/>
                <a:cs typeface="Arial" panose="020B0604020202020204" pitchFamily="34" charset="0"/>
              </a:rPr>
              <a:t>of retired people (-8%) </a:t>
            </a:r>
          </a:p>
          <a:p>
            <a:pPr marL="742950" lvl="1" indent="-285750">
              <a:buFont typeface="Arial" panose="020B0604020202020204" pitchFamily="34" charset="0"/>
              <a:buChar char="•"/>
            </a:pPr>
            <a:r>
              <a:rPr lang="en-GB" sz="1400" kern="1600">
                <a:solidFill>
                  <a:schemeClr val="bg1"/>
                </a:solidFill>
                <a:effectLst/>
                <a:ea typeface="Times New Roman" panose="02020603050405020304" pitchFamily="18" charset="0"/>
                <a:cs typeface="Arial" panose="020B0604020202020204" pitchFamily="34" charset="0"/>
              </a:rPr>
              <a:t>had lived in the area for more than 10 years (-20%)</a:t>
            </a:r>
          </a:p>
          <a:p>
            <a:pPr marL="742950" lvl="1" indent="-285750">
              <a:buFont typeface="Arial" panose="020B0604020202020204" pitchFamily="34" charset="0"/>
              <a:buChar char="•"/>
            </a:pPr>
            <a:r>
              <a:rPr lang="en-GB" sz="1400" kern="1600">
                <a:solidFill>
                  <a:schemeClr val="bg1"/>
                </a:solidFill>
                <a:effectLst/>
                <a:ea typeface="Times New Roman" panose="02020603050405020304" pitchFamily="18" charset="0"/>
                <a:cs typeface="Arial" panose="020B0604020202020204" pitchFamily="34" charset="0"/>
              </a:rPr>
              <a:t>had access to a garden (-28%)</a:t>
            </a:r>
          </a:p>
        </p:txBody>
      </p:sp>
      <p:graphicFrame>
        <p:nvGraphicFramePr>
          <p:cNvPr id="8" name="Table 7">
            <a:extLst>
              <a:ext uri="{FF2B5EF4-FFF2-40B4-BE49-F238E27FC236}">
                <a16:creationId xmlns:a16="http://schemas.microsoft.com/office/drawing/2014/main" id="{A06CB992-D322-3D68-499A-B3EA13752EDA}"/>
              </a:ext>
            </a:extLst>
          </p:cNvPr>
          <p:cNvGraphicFramePr>
            <a:graphicFrameLocks noGrp="1"/>
          </p:cNvGraphicFramePr>
          <p:nvPr>
            <p:extLst>
              <p:ext uri="{D42A27DB-BD31-4B8C-83A1-F6EECF244321}">
                <p14:modId xmlns:p14="http://schemas.microsoft.com/office/powerpoint/2010/main" val="3408320315"/>
              </p:ext>
            </p:extLst>
          </p:nvPr>
        </p:nvGraphicFramePr>
        <p:xfrm>
          <a:off x="5105452" y="529563"/>
          <a:ext cx="3883857" cy="1402080"/>
        </p:xfrm>
        <a:graphic>
          <a:graphicData uri="http://schemas.openxmlformats.org/drawingml/2006/table">
            <a:tbl>
              <a:tblPr firstRow="1" bandRow="1">
                <a:tableStyleId>{5C22544A-7EE6-4342-B048-85BDC9FD1C3A}</a:tableStyleId>
              </a:tblPr>
              <a:tblGrid>
                <a:gridCol w="971504">
                  <a:extLst>
                    <a:ext uri="{9D8B030D-6E8A-4147-A177-3AD203B41FA5}">
                      <a16:colId xmlns:a16="http://schemas.microsoft.com/office/drawing/2014/main" val="4177331206"/>
                    </a:ext>
                  </a:extLst>
                </a:gridCol>
                <a:gridCol w="1343525">
                  <a:extLst>
                    <a:ext uri="{9D8B030D-6E8A-4147-A177-3AD203B41FA5}">
                      <a16:colId xmlns:a16="http://schemas.microsoft.com/office/drawing/2014/main" val="126648146"/>
                    </a:ext>
                  </a:extLst>
                </a:gridCol>
                <a:gridCol w="537029">
                  <a:extLst>
                    <a:ext uri="{9D8B030D-6E8A-4147-A177-3AD203B41FA5}">
                      <a16:colId xmlns:a16="http://schemas.microsoft.com/office/drawing/2014/main" val="3900269981"/>
                    </a:ext>
                  </a:extLst>
                </a:gridCol>
                <a:gridCol w="573314">
                  <a:extLst>
                    <a:ext uri="{9D8B030D-6E8A-4147-A177-3AD203B41FA5}">
                      <a16:colId xmlns:a16="http://schemas.microsoft.com/office/drawing/2014/main" val="858518579"/>
                    </a:ext>
                  </a:extLst>
                </a:gridCol>
                <a:gridCol w="458485">
                  <a:extLst>
                    <a:ext uri="{9D8B030D-6E8A-4147-A177-3AD203B41FA5}">
                      <a16:colId xmlns:a16="http://schemas.microsoft.com/office/drawing/2014/main" val="540705276"/>
                    </a:ext>
                  </a:extLst>
                </a:gridCol>
              </a:tblGrid>
              <a:tr h="0">
                <a:tc rowSpan="9">
                  <a:txBody>
                    <a:bodyPr/>
                    <a:lstStyle/>
                    <a:p>
                      <a:pPr marL="63500" marR="63500" algn="just">
                        <a:spcBef>
                          <a:spcPts val="500"/>
                        </a:spcBef>
                        <a:spcAft>
                          <a:spcPts val="500"/>
                        </a:spcAft>
                      </a:pPr>
                      <a:r>
                        <a:rPr lang="en-GB" sz="1000" b="0">
                          <a:solidFill>
                            <a:schemeClr val="tx1"/>
                          </a:solidFill>
                          <a:effectLst/>
                        </a:rPr>
                        <a:t>Employment status</a:t>
                      </a:r>
                      <a:endParaRPr lang="en-GB" sz="1200" b="0">
                        <a:solidFill>
                          <a:schemeClr val="tx1"/>
                        </a:solidFill>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solidFill>
                      <a:schemeClr val="accent4">
                        <a:lumMod val="20000"/>
                        <a:lumOff val="80000"/>
                      </a:schemeClr>
                    </a:solidFill>
                  </a:tcPr>
                </a:tc>
                <a:tc>
                  <a:txBody>
                    <a:bodyPr/>
                    <a:lstStyle/>
                    <a:p>
                      <a:pPr marL="63500" marR="63500" algn="just">
                        <a:spcBef>
                          <a:spcPts val="500"/>
                        </a:spcBef>
                        <a:spcAft>
                          <a:spcPts val="500"/>
                        </a:spcAft>
                      </a:pP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latin typeface="Verdana" panose="020B0604030504040204" pitchFamily="34" charset="0"/>
                          <a:ea typeface="Times New Roman" panose="02020603050405020304" pitchFamily="18" charset="0"/>
                          <a:cs typeface="Arial" panose="020B0604020202020204" pitchFamily="34" charset="0"/>
                        </a:rPr>
                        <a:t>N</a:t>
                      </a:r>
                    </a:p>
                  </a:txBody>
                  <a:tcPr marL="0" marR="0" marT="0" marB="0" anchor="ctr"/>
                </a:tc>
                <a:tc>
                  <a:txBody>
                    <a:bodyPr/>
                    <a:lstStyle/>
                    <a:p>
                      <a:pPr marL="63500" marR="63500" algn="just">
                        <a:spcBef>
                          <a:spcPts val="500"/>
                        </a:spcBef>
                        <a:spcAft>
                          <a:spcPts val="500"/>
                        </a:spcAft>
                      </a:pPr>
                      <a:r>
                        <a:rPr lang="en-GB" sz="1000">
                          <a:effectLst/>
                          <a:latin typeface="Verdana" panose="020B0604030504040204" pitchFamily="34" charset="0"/>
                          <a:ea typeface="Times New Roman" panose="02020603050405020304" pitchFamily="18" charset="0"/>
                          <a:cs typeface="Arial" panose="020B0604020202020204" pitchFamily="34" charset="0"/>
                        </a:rPr>
                        <a:t>Total</a:t>
                      </a:r>
                    </a:p>
                  </a:txBody>
                  <a:tcPr marL="0" marR="0" marT="0" marB="0" anchor="ctr"/>
                </a:tc>
                <a:tc>
                  <a:txBody>
                    <a:bodyPr/>
                    <a:lstStyle/>
                    <a:p>
                      <a:pPr marL="63500" marR="63500" algn="just">
                        <a:spcBef>
                          <a:spcPts val="500"/>
                        </a:spcBef>
                        <a:spcAft>
                          <a:spcPts val="500"/>
                        </a:spcAft>
                      </a:pPr>
                      <a:r>
                        <a:rPr lang="en-GB" sz="1000">
                          <a:effectLst/>
                          <a:latin typeface="Verdana" panose="020B0604030504040204" pitchFamily="34" charset="0"/>
                          <a:ea typeface="Times New Roman" panose="02020603050405020304" pitchFamily="18" charset="0"/>
                          <a:cs typeface="Arial" panose="020B0604020202020204" pitchFamily="34" charset="0"/>
                        </a:rPr>
                        <a:t>%</a:t>
                      </a:r>
                    </a:p>
                  </a:txBody>
                  <a:tcPr marL="0" marR="0" marT="0" marB="0" anchor="ctr"/>
                </a:tc>
                <a:extLst>
                  <a:ext uri="{0D108BD9-81ED-4DB2-BD59-A6C34878D82A}">
                    <a16:rowId xmlns:a16="http://schemas.microsoft.com/office/drawing/2014/main" val="929346744"/>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Student</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933400562"/>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Unemployed</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0.8</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54074086"/>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Full time employed</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273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46.3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584338102"/>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Part time employed</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7.3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738073006"/>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Self employed</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723553458"/>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Homemaker</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25</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95456694"/>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Retired</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190</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32.3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574875978"/>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Other</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0.5</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633237518"/>
                  </a:ext>
                </a:extLst>
              </a:tr>
            </a:tbl>
          </a:graphicData>
        </a:graphic>
      </p:graphicFrame>
      <p:graphicFrame>
        <p:nvGraphicFramePr>
          <p:cNvPr id="9" name="Table 8">
            <a:extLst>
              <a:ext uri="{FF2B5EF4-FFF2-40B4-BE49-F238E27FC236}">
                <a16:creationId xmlns:a16="http://schemas.microsoft.com/office/drawing/2014/main" id="{6A127D91-960E-7FF7-C536-40C09882AB5B}"/>
              </a:ext>
            </a:extLst>
          </p:cNvPr>
          <p:cNvGraphicFramePr>
            <a:graphicFrameLocks noGrp="1"/>
          </p:cNvGraphicFramePr>
          <p:nvPr>
            <p:extLst>
              <p:ext uri="{D42A27DB-BD31-4B8C-83A1-F6EECF244321}">
                <p14:modId xmlns:p14="http://schemas.microsoft.com/office/powerpoint/2010/main" val="4226787539"/>
              </p:ext>
            </p:extLst>
          </p:nvPr>
        </p:nvGraphicFramePr>
        <p:xfrm>
          <a:off x="137885" y="2951139"/>
          <a:ext cx="4884058" cy="1828800"/>
        </p:xfrm>
        <a:graphic>
          <a:graphicData uri="http://schemas.openxmlformats.org/drawingml/2006/table">
            <a:tbl>
              <a:tblPr firstRow="1" bandRow="1">
                <a:tableStyleId>{5C22544A-7EE6-4342-B048-85BDC9FD1C3A}</a:tableStyleId>
              </a:tblPr>
              <a:tblGrid>
                <a:gridCol w="1045029">
                  <a:extLst>
                    <a:ext uri="{9D8B030D-6E8A-4147-A177-3AD203B41FA5}">
                      <a16:colId xmlns:a16="http://schemas.microsoft.com/office/drawing/2014/main" val="154692781"/>
                    </a:ext>
                  </a:extLst>
                </a:gridCol>
                <a:gridCol w="2373086">
                  <a:extLst>
                    <a:ext uri="{9D8B030D-6E8A-4147-A177-3AD203B41FA5}">
                      <a16:colId xmlns:a16="http://schemas.microsoft.com/office/drawing/2014/main" val="1626796277"/>
                    </a:ext>
                  </a:extLst>
                </a:gridCol>
                <a:gridCol w="449943">
                  <a:extLst>
                    <a:ext uri="{9D8B030D-6E8A-4147-A177-3AD203B41FA5}">
                      <a16:colId xmlns:a16="http://schemas.microsoft.com/office/drawing/2014/main" val="3562167427"/>
                    </a:ext>
                  </a:extLst>
                </a:gridCol>
                <a:gridCol w="478971">
                  <a:extLst>
                    <a:ext uri="{9D8B030D-6E8A-4147-A177-3AD203B41FA5}">
                      <a16:colId xmlns:a16="http://schemas.microsoft.com/office/drawing/2014/main" val="4092485039"/>
                    </a:ext>
                  </a:extLst>
                </a:gridCol>
                <a:gridCol w="537029">
                  <a:extLst>
                    <a:ext uri="{9D8B030D-6E8A-4147-A177-3AD203B41FA5}">
                      <a16:colId xmlns:a16="http://schemas.microsoft.com/office/drawing/2014/main" val="637962780"/>
                    </a:ext>
                  </a:extLst>
                </a:gridCol>
              </a:tblGrid>
              <a:tr h="0">
                <a:tc rowSpan="7">
                  <a:txBody>
                    <a:bodyPr/>
                    <a:lstStyle/>
                    <a:p>
                      <a:pPr marL="63500" marR="63500" algn="just">
                        <a:spcBef>
                          <a:spcPts val="500"/>
                        </a:spcBef>
                        <a:spcAft>
                          <a:spcPts val="500"/>
                        </a:spcAft>
                      </a:pPr>
                      <a:r>
                        <a:rPr lang="en-GB" sz="1000" b="0">
                          <a:solidFill>
                            <a:schemeClr val="tx1"/>
                          </a:solidFill>
                          <a:effectLst/>
                        </a:rPr>
                        <a:t>Approximately how long have you lived in the local area?</a:t>
                      </a:r>
                      <a:endParaRPr lang="en-GB" sz="1200" b="0">
                        <a:solidFill>
                          <a:schemeClr val="tx1"/>
                        </a:solidFill>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solidFill>
                      <a:schemeClr val="accent4">
                        <a:lumMod val="20000"/>
                        <a:lumOff val="80000"/>
                      </a:schemeClr>
                    </a:solidFill>
                  </a:tcPr>
                </a:tc>
                <a:tc>
                  <a:txBody>
                    <a:bodyPr/>
                    <a:lstStyle/>
                    <a:p>
                      <a:pPr marL="63500" marR="63500" algn="just">
                        <a:spcBef>
                          <a:spcPts val="500"/>
                        </a:spcBef>
                        <a:spcAft>
                          <a:spcPts val="500"/>
                        </a:spcAft>
                      </a:pPr>
                      <a:r>
                        <a:rPr lang="en-GB" sz="1000" b="0">
                          <a:solidFill>
                            <a:schemeClr val="tx1"/>
                          </a:solidFill>
                          <a:effectLst/>
                        </a:rPr>
                        <a:t>Prefer not to say</a:t>
                      </a:r>
                      <a:endParaRPr lang="en-GB" sz="1200" b="0">
                        <a:solidFill>
                          <a:schemeClr val="tx1"/>
                        </a:solidFill>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solidFill>
                      <a:schemeClr val="accent5">
                        <a:lumMod val="20000"/>
                        <a:lumOff val="80000"/>
                      </a:schemeClr>
                    </a:solidFill>
                  </a:tcPr>
                </a:tc>
                <a:tc>
                  <a:txBody>
                    <a:bodyPr/>
                    <a:lstStyle/>
                    <a:p>
                      <a:pPr marL="63500" marR="63500" algn="just">
                        <a:spcBef>
                          <a:spcPts val="500"/>
                        </a:spcBef>
                        <a:spcAft>
                          <a:spcPts val="500"/>
                        </a:spcAft>
                      </a:pPr>
                      <a:r>
                        <a:rPr lang="en-GB" sz="1000" b="0">
                          <a:solidFill>
                            <a:schemeClr val="tx1"/>
                          </a:solidFill>
                          <a:effectLst/>
                        </a:rPr>
                        <a:t>2</a:t>
                      </a:r>
                      <a:endParaRPr lang="en-GB" sz="1200" b="0">
                        <a:solidFill>
                          <a:schemeClr val="tx1"/>
                        </a:solidFill>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solidFill>
                      <a:schemeClr val="accent5">
                        <a:lumMod val="20000"/>
                        <a:lumOff val="80000"/>
                      </a:schemeClr>
                    </a:solidFill>
                  </a:tcPr>
                </a:tc>
                <a:tc>
                  <a:txBody>
                    <a:bodyPr/>
                    <a:lstStyle/>
                    <a:p>
                      <a:pPr marL="63500" marR="63500" algn="just">
                        <a:spcBef>
                          <a:spcPts val="500"/>
                        </a:spcBef>
                        <a:spcAft>
                          <a:spcPts val="500"/>
                        </a:spcAft>
                      </a:pPr>
                      <a:r>
                        <a:rPr lang="en-GB" sz="1000" b="0">
                          <a:solidFill>
                            <a:schemeClr val="tx1"/>
                          </a:solidFill>
                          <a:effectLst/>
                        </a:rPr>
                        <a:t>589</a:t>
                      </a:r>
                      <a:endParaRPr lang="en-GB" sz="1200" b="0">
                        <a:solidFill>
                          <a:schemeClr val="tx1"/>
                        </a:solidFill>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solidFill>
                      <a:schemeClr val="accent5">
                        <a:lumMod val="20000"/>
                        <a:lumOff val="80000"/>
                      </a:schemeClr>
                    </a:solidFill>
                  </a:tcPr>
                </a:tc>
                <a:tc>
                  <a:txBody>
                    <a:bodyPr/>
                    <a:lstStyle/>
                    <a:p>
                      <a:pPr marL="63500" marR="63500" algn="just">
                        <a:spcBef>
                          <a:spcPts val="500"/>
                        </a:spcBef>
                        <a:spcAft>
                          <a:spcPts val="500"/>
                        </a:spcAft>
                      </a:pPr>
                      <a:r>
                        <a:rPr lang="en-GB" sz="1000" b="0">
                          <a:solidFill>
                            <a:schemeClr val="tx1"/>
                          </a:solidFill>
                          <a:effectLst/>
                        </a:rPr>
                        <a:t>0.3</a:t>
                      </a:r>
                      <a:endParaRPr lang="en-GB" sz="1200" b="0">
                        <a:solidFill>
                          <a:schemeClr val="tx1"/>
                        </a:solidFill>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805464731"/>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6 months or less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2.0</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10729152"/>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More than 6 but less than 12 months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25</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241503681"/>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1 to 2 years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26</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594554120"/>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More than 2 but less than 5 years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107</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18.2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191322753"/>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5 to 10 years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99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16.8</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050347060"/>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More than 10 years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318</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54.0</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60184506"/>
                  </a:ext>
                </a:extLst>
              </a:tr>
              <a:tr h="0">
                <a:tc rowSpan="2">
                  <a:txBody>
                    <a:bodyPr/>
                    <a:lstStyle/>
                    <a:p>
                      <a:pPr marL="63500" marR="63500" algn="l">
                        <a:spcBef>
                          <a:spcPts val="500"/>
                        </a:spcBef>
                        <a:spcAft>
                          <a:spcPts val="500"/>
                        </a:spcAft>
                      </a:pPr>
                      <a:r>
                        <a:rPr lang="en-GB" sz="1000">
                          <a:effectLst/>
                        </a:rPr>
                        <a:t>Do you have access to a garden (private or shared) or an allotment?</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Yes</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456</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000">
                          <a:effectLst/>
                        </a:rPr>
                        <a:t>77.4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031318846"/>
                  </a:ext>
                </a:extLst>
              </a:tr>
              <a:tr h="0">
                <a:tc vMerge="1">
                  <a:txBody>
                    <a:bodyPr/>
                    <a:lstStyle/>
                    <a:p>
                      <a:endParaRPr lang="en-GB"/>
                    </a:p>
                  </a:txBody>
                  <a:tcPr/>
                </a:tc>
                <a:tc>
                  <a:txBody>
                    <a:bodyPr/>
                    <a:lstStyle/>
                    <a:p>
                      <a:pPr marL="63500" marR="63500" algn="just">
                        <a:spcBef>
                          <a:spcPts val="500"/>
                        </a:spcBef>
                        <a:spcAft>
                          <a:spcPts val="500"/>
                        </a:spcAft>
                      </a:pPr>
                      <a:r>
                        <a:rPr lang="en-GB" sz="1000">
                          <a:effectLst/>
                        </a:rPr>
                        <a:t>No</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tc>
                <a:tc>
                  <a:txBody>
                    <a:bodyPr/>
                    <a:lstStyle/>
                    <a:p>
                      <a:pPr marL="63500" marR="63500" algn="just">
                        <a:spcBef>
                          <a:spcPts val="500"/>
                        </a:spcBef>
                        <a:spcAft>
                          <a:spcPts val="500"/>
                        </a:spcAft>
                      </a:pPr>
                      <a:r>
                        <a:rPr lang="en-GB" sz="1000">
                          <a:effectLst/>
                        </a:rPr>
                        <a:t>133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tc>
                <a:tc>
                  <a:txBody>
                    <a:bodyPr/>
                    <a:lstStyle/>
                    <a:p>
                      <a:pPr marL="63500" marR="63500" algn="just">
                        <a:spcBef>
                          <a:spcPts val="500"/>
                        </a:spcBef>
                        <a:spcAft>
                          <a:spcPts val="500"/>
                        </a:spcAft>
                      </a:pPr>
                      <a:r>
                        <a:rPr lang="en-GB" sz="1000">
                          <a:effectLst/>
                        </a:rPr>
                        <a:t>589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tc>
                <a:tc>
                  <a:txBody>
                    <a:bodyPr/>
                    <a:lstStyle/>
                    <a:p>
                      <a:pPr marL="63500" marR="63500" algn="just">
                        <a:spcBef>
                          <a:spcPts val="500"/>
                        </a:spcBef>
                        <a:spcAft>
                          <a:spcPts val="500"/>
                        </a:spcAft>
                      </a:pPr>
                      <a:r>
                        <a:rPr lang="en-GB" sz="1000">
                          <a:effectLst/>
                        </a:rPr>
                        <a:t>22.6</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964580954"/>
                  </a:ext>
                </a:extLst>
              </a:tr>
            </a:tbl>
          </a:graphicData>
        </a:graphic>
      </p:graphicFrame>
    </p:spTree>
    <p:extLst>
      <p:ext uri="{BB962C8B-B14F-4D97-AF65-F5344CB8AC3E}">
        <p14:creationId xmlns:p14="http://schemas.microsoft.com/office/powerpoint/2010/main" val="512314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5388D30-9EBF-4FD3-88B2-6AA4299987DC}" type="slidenum">
              <a:rPr lang="en-GB" smtClean="0"/>
              <a:pPr/>
              <a:t>2</a:t>
            </a:fld>
            <a:endParaRPr lang="en-GB"/>
          </a:p>
        </p:txBody>
      </p:sp>
      <p:sp>
        <p:nvSpPr>
          <p:cNvPr id="2" name="Title 1">
            <a:extLst>
              <a:ext uri="{FF2B5EF4-FFF2-40B4-BE49-F238E27FC236}">
                <a16:creationId xmlns:a16="http://schemas.microsoft.com/office/drawing/2014/main" id="{20C54B47-0A13-F10B-DDA2-8369EF0829BD}"/>
              </a:ext>
            </a:extLst>
          </p:cNvPr>
          <p:cNvSpPr>
            <a:spLocks noGrp="1"/>
          </p:cNvSpPr>
          <p:nvPr>
            <p:ph type="title"/>
          </p:nvPr>
        </p:nvSpPr>
        <p:spPr>
          <a:xfrm>
            <a:off x="1979712" y="-218703"/>
            <a:ext cx="6984776" cy="857250"/>
          </a:xfrm>
        </p:spPr>
        <p:txBody>
          <a:bodyPr>
            <a:normAutofit/>
          </a:bodyPr>
          <a:lstStyle/>
          <a:p>
            <a:pPr algn="r"/>
            <a:r>
              <a:rPr lang="en-US" sz="24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Rationale</a:t>
            </a:r>
            <a:endParaRPr lang="en-GB" sz="2400" b="1" dirty="0">
              <a:solidFill>
                <a:schemeClr val="bg1"/>
              </a:solidFill>
              <a:latin typeface="VAG Rounded Next" panose="020F05020202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15C1EE-30D9-1CD3-9E04-1A60FEC09BE5}"/>
              </a:ext>
            </a:extLst>
          </p:cNvPr>
          <p:cNvSpPr txBox="1"/>
          <p:nvPr/>
        </p:nvSpPr>
        <p:spPr>
          <a:xfrm>
            <a:off x="431889" y="1138203"/>
            <a:ext cx="3816424" cy="317009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000" dirty="0">
                <a:solidFill>
                  <a:schemeClr val="bg1"/>
                </a:solidFill>
                <a:latin typeface="Aptos" panose="020B0004020202020204" pitchFamily="34" charset="0"/>
              </a:rPr>
              <a:t>High levels tree planting = changes to local landscapes &amp; access to woodlands</a:t>
            </a:r>
          </a:p>
          <a:p>
            <a:pPr marL="342900" indent="-342900">
              <a:spcAft>
                <a:spcPts val="1200"/>
              </a:spcAft>
              <a:buFont typeface="Arial" panose="020B0604020202020204" pitchFamily="34" charset="0"/>
              <a:buChar char="•"/>
            </a:pPr>
            <a:r>
              <a:rPr lang="en-GB" sz="2000" dirty="0">
                <a:solidFill>
                  <a:schemeClr val="bg1"/>
                </a:solidFill>
                <a:latin typeface="Aptos" panose="020B0004020202020204" pitchFamily="34" charset="0"/>
              </a:rPr>
              <a:t>Lack of understanding about how new planting / young woodlands impact local communities</a:t>
            </a:r>
          </a:p>
          <a:p>
            <a:pPr marL="342900" indent="-342900">
              <a:spcAft>
                <a:spcPts val="1200"/>
              </a:spcAft>
              <a:buFont typeface="Arial" panose="020B0604020202020204" pitchFamily="34" charset="0"/>
              <a:buChar char="•"/>
            </a:pPr>
            <a:r>
              <a:rPr lang="en-GB" sz="2000" dirty="0">
                <a:solidFill>
                  <a:schemeClr val="bg1"/>
                </a:solidFill>
                <a:latin typeface="Aptos" panose="020B0004020202020204" pitchFamily="34" charset="0"/>
              </a:rPr>
              <a:t>How might this change over time?</a:t>
            </a:r>
          </a:p>
        </p:txBody>
      </p:sp>
      <p:pic>
        <p:nvPicPr>
          <p:cNvPr id="4" name="Picture 3" descr="A fence with trees and grass&#10;&#10;Description automatically generated">
            <a:extLst>
              <a:ext uri="{FF2B5EF4-FFF2-40B4-BE49-F238E27FC236}">
                <a16:creationId xmlns:a16="http://schemas.microsoft.com/office/drawing/2014/main" id="{AF73C77B-A39D-21DA-3884-2E6E6FFC4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20" r="-40420"/>
          <a:stretch/>
        </p:blipFill>
        <p:spPr>
          <a:xfrm>
            <a:off x="5301204" y="802379"/>
            <a:ext cx="5122330" cy="3841748"/>
          </a:xfrm>
          <a:prstGeom prst="rect">
            <a:avLst/>
          </a:prstGeom>
        </p:spPr>
      </p:pic>
    </p:spTree>
    <p:extLst>
      <p:ext uri="{BB962C8B-B14F-4D97-AF65-F5344CB8AC3E}">
        <p14:creationId xmlns:p14="http://schemas.microsoft.com/office/powerpoint/2010/main" val="1127796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F9219-AC20-06EB-30AC-DEF4F387F21A}"/>
              </a:ext>
            </a:extLst>
          </p:cNvPr>
          <p:cNvSpPr>
            <a:spLocks noGrp="1"/>
          </p:cNvSpPr>
          <p:nvPr>
            <p:ph type="title"/>
          </p:nvPr>
        </p:nvSpPr>
        <p:spPr>
          <a:xfrm>
            <a:off x="1120933" y="-88490"/>
            <a:ext cx="7875528" cy="621834"/>
          </a:xfrm>
        </p:spPr>
        <p:txBody>
          <a:bodyPr>
            <a:normAutofit fontScale="90000"/>
          </a:bodyPr>
          <a:lstStyle/>
          <a:p>
            <a:pPr algn="r"/>
            <a:r>
              <a:rPr lang="en-GB" sz="3600">
                <a:solidFill>
                  <a:schemeClr val="bg1"/>
                </a:solidFill>
              </a:rPr>
              <a:t>Respondents - Visitors</a:t>
            </a:r>
          </a:p>
        </p:txBody>
      </p:sp>
      <p:sp>
        <p:nvSpPr>
          <p:cNvPr id="3" name="Content Placeholder 2">
            <a:extLst>
              <a:ext uri="{FF2B5EF4-FFF2-40B4-BE49-F238E27FC236}">
                <a16:creationId xmlns:a16="http://schemas.microsoft.com/office/drawing/2014/main" id="{B804561C-1AAD-A3E7-D56A-561B948125FD}"/>
              </a:ext>
            </a:extLst>
          </p:cNvPr>
          <p:cNvSpPr>
            <a:spLocks noGrp="1"/>
          </p:cNvSpPr>
          <p:nvPr>
            <p:ph idx="1"/>
          </p:nvPr>
        </p:nvSpPr>
        <p:spPr>
          <a:xfrm>
            <a:off x="169446" y="434340"/>
            <a:ext cx="8528784" cy="4629150"/>
          </a:xfrm>
        </p:spPr>
        <p:txBody>
          <a:bodyPr>
            <a:normAutofit fontScale="55000" lnSpcReduction="20000"/>
          </a:bodyPr>
          <a:lstStyle/>
          <a:p>
            <a:pPr marL="0" indent="0">
              <a:buNone/>
            </a:pPr>
            <a:r>
              <a:rPr lang="en-GB" sz="4200" u="sng" dirty="0">
                <a:solidFill>
                  <a:schemeClr val="bg1"/>
                </a:solidFill>
                <a:ea typeface="Times New Roman" panose="02020603050405020304" pitchFamily="18" charset="0"/>
                <a:cs typeface="Arial" panose="020B0604020202020204" pitchFamily="34" charset="0"/>
              </a:rPr>
              <a:t>Visitors</a:t>
            </a:r>
            <a:endParaRPr lang="en-GB" sz="4200" u="sng" dirty="0">
              <a:solidFill>
                <a:schemeClr val="bg1"/>
              </a:solidFill>
              <a:effectLst/>
              <a:ea typeface="Times New Roman" panose="02020603050405020304" pitchFamily="18" charset="0"/>
              <a:cs typeface="Arial" panose="020B0604020202020204" pitchFamily="34" charset="0"/>
            </a:endParaRPr>
          </a:p>
          <a:p>
            <a:r>
              <a:rPr lang="en-GB" sz="4200" dirty="0">
                <a:solidFill>
                  <a:schemeClr val="bg1"/>
                </a:solidFill>
                <a:effectLst/>
                <a:ea typeface="Times New Roman" panose="02020603050405020304" pitchFamily="18" charset="0"/>
                <a:cs typeface="Arial" panose="020B0604020202020204" pitchFamily="34" charset="0"/>
              </a:rPr>
              <a:t>499 completed visitor questionnaires</a:t>
            </a:r>
          </a:p>
          <a:p>
            <a:pPr lvl="1"/>
            <a:r>
              <a:rPr lang="en-GB" sz="4200" dirty="0">
                <a:solidFill>
                  <a:schemeClr val="bg1"/>
                </a:solidFill>
                <a:effectLst/>
                <a:ea typeface="Times New Roman" panose="02020603050405020304" pitchFamily="18" charset="0"/>
                <a:cs typeface="Arial" panose="020B0604020202020204" pitchFamily="34" charset="0"/>
              </a:rPr>
              <a:t>248 National Forest sites; </a:t>
            </a:r>
          </a:p>
          <a:p>
            <a:pPr lvl="1"/>
            <a:r>
              <a:rPr lang="en-GB" sz="4200" dirty="0">
                <a:solidFill>
                  <a:schemeClr val="bg1"/>
                </a:solidFill>
                <a:effectLst/>
                <a:ea typeface="Times New Roman" panose="02020603050405020304" pitchFamily="18" charset="0"/>
                <a:cs typeface="Arial" panose="020B0604020202020204" pitchFamily="34" charset="0"/>
              </a:rPr>
              <a:t>251 Forest of Marston Vale sites</a:t>
            </a:r>
          </a:p>
          <a:p>
            <a:endParaRPr lang="en-GB" sz="4200" dirty="0">
              <a:solidFill>
                <a:schemeClr val="bg1"/>
              </a:solidFill>
            </a:endParaRPr>
          </a:p>
          <a:p>
            <a:r>
              <a:rPr lang="en-GB" sz="4200" dirty="0">
                <a:solidFill>
                  <a:schemeClr val="bg1"/>
                </a:solidFill>
              </a:rPr>
              <a:t>47% visited the woodland several times per month</a:t>
            </a:r>
          </a:p>
          <a:p>
            <a:r>
              <a:rPr lang="en-GB" sz="4200" dirty="0">
                <a:solidFill>
                  <a:schemeClr val="bg1"/>
                </a:solidFill>
              </a:rPr>
              <a:t>30% visited several times per week</a:t>
            </a:r>
          </a:p>
          <a:p>
            <a:endParaRPr lang="en-GB" sz="4200" dirty="0">
              <a:solidFill>
                <a:schemeClr val="bg1"/>
              </a:solidFill>
            </a:endParaRPr>
          </a:p>
          <a:p>
            <a:r>
              <a:rPr lang="en-GB" sz="4200" dirty="0">
                <a:solidFill>
                  <a:schemeClr val="bg1"/>
                </a:solidFill>
              </a:rPr>
              <a:t>64% of visitors stayed between 15-60 minutes </a:t>
            </a:r>
          </a:p>
          <a:p>
            <a:r>
              <a:rPr lang="en-GB" sz="4200" dirty="0">
                <a:solidFill>
                  <a:schemeClr val="bg1"/>
                </a:solidFill>
              </a:rPr>
              <a:t>31% stayed for between 1-2 hours</a:t>
            </a:r>
          </a:p>
          <a:p>
            <a:endParaRPr lang="en-GB" sz="4200" dirty="0">
              <a:solidFill>
                <a:schemeClr val="bg1"/>
              </a:solidFill>
            </a:endParaRPr>
          </a:p>
          <a:p>
            <a:r>
              <a:rPr lang="en-GB" sz="4200" dirty="0">
                <a:solidFill>
                  <a:schemeClr val="bg1"/>
                </a:solidFill>
              </a:rPr>
              <a:t>98% of visitors thought the planting of trees at the sites was a good thing. </a:t>
            </a:r>
          </a:p>
          <a:p>
            <a:endParaRPr lang="en-GB" sz="3200" dirty="0">
              <a:solidFill>
                <a:schemeClr val="bg1"/>
              </a:solidFill>
            </a:endParaRPr>
          </a:p>
          <a:p>
            <a:endParaRPr lang="en-GB" sz="3200" u="sng" dirty="0">
              <a:solidFill>
                <a:schemeClr val="bg1"/>
              </a:solidFill>
            </a:endParaRPr>
          </a:p>
          <a:p>
            <a:endParaRPr lang="en-GB" dirty="0"/>
          </a:p>
        </p:txBody>
      </p:sp>
      <p:sp>
        <p:nvSpPr>
          <p:cNvPr id="4" name="Slide Number Placeholder 3">
            <a:extLst>
              <a:ext uri="{FF2B5EF4-FFF2-40B4-BE49-F238E27FC236}">
                <a16:creationId xmlns:a16="http://schemas.microsoft.com/office/drawing/2014/main" id="{398083E4-D0F4-5DC7-6AFE-1551AD23A21B}"/>
              </a:ext>
            </a:extLst>
          </p:cNvPr>
          <p:cNvSpPr>
            <a:spLocks noGrp="1"/>
          </p:cNvSpPr>
          <p:nvPr>
            <p:ph type="sldNum" sz="quarter" idx="12"/>
          </p:nvPr>
        </p:nvSpPr>
        <p:spPr/>
        <p:txBody>
          <a:bodyPr/>
          <a:lstStyle/>
          <a:p>
            <a:fld id="{B5388D30-9EBF-4FD3-88B2-6AA4299987DC}" type="slidenum">
              <a:rPr lang="en-GB" smtClean="0"/>
              <a:pPr/>
              <a:t>20</a:t>
            </a:fld>
            <a:endParaRPr lang="en-GB"/>
          </a:p>
        </p:txBody>
      </p:sp>
    </p:spTree>
    <p:extLst>
      <p:ext uri="{BB962C8B-B14F-4D97-AF65-F5344CB8AC3E}">
        <p14:creationId xmlns:p14="http://schemas.microsoft.com/office/powerpoint/2010/main" val="1606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6062-FE27-BEDD-06B3-CF4004EDC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828B1-5D5E-67D8-C592-2ED6BBFD8096}"/>
              </a:ext>
            </a:extLst>
          </p:cNvPr>
          <p:cNvSpPr>
            <a:spLocks noGrp="1"/>
          </p:cNvSpPr>
          <p:nvPr>
            <p:ph type="title"/>
          </p:nvPr>
        </p:nvSpPr>
        <p:spPr>
          <a:xfrm>
            <a:off x="1993805" y="0"/>
            <a:ext cx="6995504" cy="419386"/>
          </a:xfrm>
        </p:spPr>
        <p:txBody>
          <a:bodyPr>
            <a:noAutofit/>
          </a:bodyPr>
          <a:lstStyle/>
          <a:p>
            <a:pPr algn="r"/>
            <a:r>
              <a:rPr lang="en-GB" sz="2400" b="1">
                <a:solidFill>
                  <a:schemeClr val="bg1"/>
                </a:solidFill>
                <a:latin typeface="VAG Rounded Next" panose="020F0502020203020204"/>
              </a:rPr>
              <a:t>Respondents - location</a:t>
            </a:r>
            <a:endParaRPr lang="en-GB" sz="2400" b="1">
              <a:solidFill>
                <a:schemeClr val="bg1"/>
              </a:solidFill>
            </a:endParaRPr>
          </a:p>
        </p:txBody>
      </p:sp>
      <p:sp>
        <p:nvSpPr>
          <p:cNvPr id="4" name="Slide Number Placeholder 3">
            <a:extLst>
              <a:ext uri="{FF2B5EF4-FFF2-40B4-BE49-F238E27FC236}">
                <a16:creationId xmlns:a16="http://schemas.microsoft.com/office/drawing/2014/main" id="{17E0EED3-5E4F-507E-5B72-DFC15D9CC3A5}"/>
              </a:ext>
            </a:extLst>
          </p:cNvPr>
          <p:cNvSpPr>
            <a:spLocks noGrp="1"/>
          </p:cNvSpPr>
          <p:nvPr>
            <p:ph type="sldNum" sz="quarter" idx="12"/>
          </p:nvPr>
        </p:nvSpPr>
        <p:spPr/>
        <p:txBody>
          <a:bodyPr/>
          <a:lstStyle/>
          <a:p>
            <a:fld id="{B5388D30-9EBF-4FD3-88B2-6AA4299987DC}" type="slidenum">
              <a:rPr lang="en-GB" smtClean="0"/>
              <a:pPr/>
              <a:t>21</a:t>
            </a:fld>
            <a:endParaRPr lang="en-GB"/>
          </a:p>
        </p:txBody>
      </p:sp>
      <p:pic>
        <p:nvPicPr>
          <p:cNvPr id="3" name="Picture 2">
            <a:extLst>
              <a:ext uri="{FF2B5EF4-FFF2-40B4-BE49-F238E27FC236}">
                <a16:creationId xmlns:a16="http://schemas.microsoft.com/office/drawing/2014/main" id="{57021330-1347-4367-FD62-760CA129B9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42" y="106828"/>
            <a:ext cx="8155458" cy="2718486"/>
          </a:xfrm>
          <a:prstGeom prst="rect">
            <a:avLst/>
          </a:prstGeom>
          <a:noFill/>
          <a:ln>
            <a:noFill/>
          </a:ln>
        </p:spPr>
      </p:pic>
      <p:graphicFrame>
        <p:nvGraphicFramePr>
          <p:cNvPr id="5" name="Table 4">
            <a:extLst>
              <a:ext uri="{FF2B5EF4-FFF2-40B4-BE49-F238E27FC236}">
                <a16:creationId xmlns:a16="http://schemas.microsoft.com/office/drawing/2014/main" id="{6636F43F-71DA-E469-840F-D76B3638A5B3}"/>
              </a:ext>
            </a:extLst>
          </p:cNvPr>
          <p:cNvGraphicFramePr>
            <a:graphicFrameLocks noGrp="1"/>
          </p:cNvGraphicFramePr>
          <p:nvPr>
            <p:extLst>
              <p:ext uri="{D42A27DB-BD31-4B8C-83A1-F6EECF244321}">
                <p14:modId xmlns:p14="http://schemas.microsoft.com/office/powerpoint/2010/main" val="741795209"/>
              </p:ext>
            </p:extLst>
          </p:nvPr>
        </p:nvGraphicFramePr>
        <p:xfrm>
          <a:off x="148246" y="2274570"/>
          <a:ext cx="3257894" cy="2615615"/>
        </p:xfrm>
        <a:graphic>
          <a:graphicData uri="http://schemas.openxmlformats.org/drawingml/2006/table">
            <a:tbl>
              <a:tblPr firstRow="1" bandRow="1">
                <a:tableStyleId>{5C22544A-7EE6-4342-B048-85BDC9FD1C3A}</a:tableStyleId>
              </a:tblPr>
              <a:tblGrid>
                <a:gridCol w="2310600">
                  <a:extLst>
                    <a:ext uri="{9D8B030D-6E8A-4147-A177-3AD203B41FA5}">
                      <a16:colId xmlns:a16="http://schemas.microsoft.com/office/drawing/2014/main" val="1663048678"/>
                    </a:ext>
                  </a:extLst>
                </a:gridCol>
                <a:gridCol w="452689">
                  <a:extLst>
                    <a:ext uri="{9D8B030D-6E8A-4147-A177-3AD203B41FA5}">
                      <a16:colId xmlns:a16="http://schemas.microsoft.com/office/drawing/2014/main" val="1268426417"/>
                    </a:ext>
                  </a:extLst>
                </a:gridCol>
                <a:gridCol w="494605">
                  <a:extLst>
                    <a:ext uri="{9D8B030D-6E8A-4147-A177-3AD203B41FA5}">
                      <a16:colId xmlns:a16="http://schemas.microsoft.com/office/drawing/2014/main" val="859574591"/>
                    </a:ext>
                  </a:extLst>
                </a:gridCol>
              </a:tblGrid>
              <a:tr h="201201">
                <a:tc>
                  <a:txBody>
                    <a:bodyPr/>
                    <a:lstStyle/>
                    <a:p>
                      <a:pPr marL="63500" marR="63500" algn="just">
                        <a:spcBef>
                          <a:spcPts val="500"/>
                        </a:spcBef>
                        <a:spcAft>
                          <a:spcPts val="500"/>
                        </a:spcAft>
                      </a:pPr>
                      <a:r>
                        <a:rPr lang="en-GB" sz="1200">
                          <a:effectLst/>
                        </a:rPr>
                        <a:t>Activity</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N</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865113718"/>
                  </a:ext>
                </a:extLst>
              </a:tr>
              <a:tr h="201201">
                <a:tc>
                  <a:txBody>
                    <a:bodyPr/>
                    <a:lstStyle/>
                    <a:p>
                      <a:pPr marL="63500" marR="63500" algn="just">
                        <a:spcBef>
                          <a:spcPts val="500"/>
                        </a:spcBef>
                        <a:spcAft>
                          <a:spcPts val="500"/>
                        </a:spcAft>
                      </a:pPr>
                      <a:r>
                        <a:rPr lang="en-GB" sz="1200">
                          <a:effectLst/>
                        </a:rPr>
                        <a:t>Dog-walking</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210</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42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724872887"/>
                  </a:ext>
                </a:extLst>
              </a:tr>
              <a:tr h="201201">
                <a:tc>
                  <a:txBody>
                    <a:bodyPr/>
                    <a:lstStyle/>
                    <a:p>
                      <a:pPr marL="63500" marR="63500" algn="just">
                        <a:spcBef>
                          <a:spcPts val="500"/>
                        </a:spcBef>
                        <a:spcAft>
                          <a:spcPts val="500"/>
                        </a:spcAft>
                      </a:pPr>
                      <a:r>
                        <a:rPr lang="en-GB" sz="1200">
                          <a:effectLst/>
                        </a:rPr>
                        <a:t>Walking (without a dog)</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173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35</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577466375"/>
                  </a:ext>
                </a:extLst>
              </a:tr>
              <a:tr h="201201">
                <a:tc>
                  <a:txBody>
                    <a:bodyPr/>
                    <a:lstStyle/>
                    <a:p>
                      <a:pPr marL="63500" marR="63500" algn="just">
                        <a:spcBef>
                          <a:spcPts val="500"/>
                        </a:spcBef>
                        <a:spcAft>
                          <a:spcPts val="500"/>
                        </a:spcAft>
                      </a:pPr>
                      <a:r>
                        <a:rPr lang="en-GB" sz="1200">
                          <a:effectLst/>
                        </a:rPr>
                        <a:t>Running or jogging</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dirty="0">
                          <a:effectLst/>
                        </a:rPr>
                        <a:t>45</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460185288"/>
                  </a:ext>
                </a:extLst>
              </a:tr>
              <a:tr h="201201">
                <a:tc>
                  <a:txBody>
                    <a:bodyPr/>
                    <a:lstStyle/>
                    <a:p>
                      <a:pPr marL="63500" marR="63500" algn="just">
                        <a:spcBef>
                          <a:spcPts val="500"/>
                        </a:spcBef>
                        <a:spcAft>
                          <a:spcPts val="500"/>
                        </a:spcAft>
                      </a:pPr>
                      <a:r>
                        <a:rPr lang="en-GB" sz="1200">
                          <a:effectLst/>
                        </a:rPr>
                        <a:t>Wildlife watching</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19</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390874454"/>
                  </a:ext>
                </a:extLst>
              </a:tr>
              <a:tr h="201201">
                <a:tc>
                  <a:txBody>
                    <a:bodyPr/>
                    <a:lstStyle/>
                    <a:p>
                      <a:pPr marL="63500" marR="63500" algn="just">
                        <a:spcBef>
                          <a:spcPts val="500"/>
                        </a:spcBef>
                        <a:spcAft>
                          <a:spcPts val="500"/>
                        </a:spcAft>
                      </a:pPr>
                      <a:r>
                        <a:rPr lang="en-GB" sz="1200" dirty="0">
                          <a:effectLst/>
                        </a:rPr>
                        <a:t>Cycling</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91107270"/>
                  </a:ext>
                </a:extLst>
              </a:tr>
              <a:tr h="201201">
                <a:tc>
                  <a:txBody>
                    <a:bodyPr/>
                    <a:lstStyle/>
                    <a:p>
                      <a:pPr marL="63500" marR="63500" algn="just">
                        <a:spcBef>
                          <a:spcPts val="500"/>
                        </a:spcBef>
                        <a:spcAft>
                          <a:spcPts val="500"/>
                        </a:spcAft>
                      </a:pPr>
                      <a:r>
                        <a:rPr lang="en-GB" sz="1200" dirty="0">
                          <a:effectLst/>
                        </a:rPr>
                        <a:t>Playing with children</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9602340"/>
                  </a:ext>
                </a:extLst>
              </a:tr>
              <a:tr h="201201">
                <a:tc>
                  <a:txBody>
                    <a:bodyPr/>
                    <a:lstStyle/>
                    <a:p>
                      <a:pPr marL="63500" marR="63500" algn="just">
                        <a:spcBef>
                          <a:spcPts val="500"/>
                        </a:spcBef>
                        <a:spcAft>
                          <a:spcPts val="500"/>
                        </a:spcAft>
                      </a:pPr>
                      <a:r>
                        <a:rPr lang="en-GB" sz="1200" dirty="0">
                          <a:effectLst/>
                        </a:rPr>
                        <a:t>Picnicking / eating outside</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065195450"/>
                  </a:ext>
                </a:extLst>
              </a:tr>
              <a:tr h="201201">
                <a:tc>
                  <a:txBody>
                    <a:bodyPr/>
                    <a:lstStyle/>
                    <a:p>
                      <a:pPr marL="63500" marR="63500" algn="just">
                        <a:spcBef>
                          <a:spcPts val="500"/>
                        </a:spcBef>
                        <a:spcAft>
                          <a:spcPts val="500"/>
                        </a:spcAft>
                      </a:pPr>
                      <a:r>
                        <a:rPr lang="en-GB" sz="1200" dirty="0">
                          <a:effectLst/>
                        </a:rPr>
                        <a:t>Climbing trees</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40456624"/>
                  </a:ext>
                </a:extLst>
              </a:tr>
              <a:tr h="201201">
                <a:tc>
                  <a:txBody>
                    <a:bodyPr/>
                    <a:lstStyle/>
                    <a:p>
                      <a:pPr marL="63500" marR="63500" algn="just">
                        <a:spcBef>
                          <a:spcPts val="500"/>
                        </a:spcBef>
                        <a:spcAft>
                          <a:spcPts val="500"/>
                        </a:spcAft>
                      </a:pPr>
                      <a:r>
                        <a:rPr lang="en-GB" sz="1200" dirty="0">
                          <a:effectLst/>
                        </a:rPr>
                        <a:t>Woodland crafts</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3</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1</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339099123"/>
                  </a:ext>
                </a:extLst>
              </a:tr>
              <a:tr h="402404">
                <a:tc>
                  <a:txBody>
                    <a:bodyPr/>
                    <a:lstStyle/>
                    <a:p>
                      <a:pPr marL="63500" marR="63500" algn="just">
                        <a:spcBef>
                          <a:spcPts val="500"/>
                        </a:spcBef>
                        <a:spcAft>
                          <a:spcPts val="500"/>
                        </a:spcAft>
                      </a:pPr>
                      <a:r>
                        <a:rPr lang="en-GB" sz="1200" dirty="0">
                          <a:effectLst/>
                        </a:rPr>
                        <a:t>Organised activity e.g. ranger event</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0.4</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517657052"/>
                  </a:ext>
                </a:extLst>
              </a:tr>
              <a:tr h="201201">
                <a:tc>
                  <a:txBody>
                    <a:bodyPr/>
                    <a:lstStyle/>
                    <a:p>
                      <a:pPr marL="63500" marR="63500" algn="just">
                        <a:spcBef>
                          <a:spcPts val="500"/>
                        </a:spcBef>
                        <a:spcAft>
                          <a:spcPts val="500"/>
                        </a:spcAft>
                      </a:pPr>
                      <a:r>
                        <a:rPr lang="en-GB" sz="1200">
                          <a:effectLst/>
                        </a:rPr>
                        <a:t>Other</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a:effectLst/>
                        </a:rPr>
                        <a:t>2</a:t>
                      </a:r>
                      <a:endParaRPr lang="en-GB" sz="120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63500" marR="63500" algn="just">
                        <a:spcBef>
                          <a:spcPts val="500"/>
                        </a:spcBef>
                        <a:spcAft>
                          <a:spcPts val="500"/>
                        </a:spcAft>
                      </a:pPr>
                      <a:r>
                        <a:rPr lang="en-GB" sz="1200" dirty="0">
                          <a:effectLst/>
                        </a:rPr>
                        <a:t>0.4</a:t>
                      </a:r>
                      <a:endParaRPr lang="en-GB" sz="1200" dirty="0">
                        <a:effectLst/>
                        <a:latin typeface="Verdana" panose="020B060403050404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584674156"/>
                  </a:ext>
                </a:extLst>
              </a:tr>
            </a:tbl>
          </a:graphicData>
        </a:graphic>
      </p:graphicFrame>
    </p:spTree>
    <p:extLst>
      <p:ext uri="{BB962C8B-B14F-4D97-AF65-F5344CB8AC3E}">
        <p14:creationId xmlns:p14="http://schemas.microsoft.com/office/powerpoint/2010/main" val="3003506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8C5E9-58FC-E5BE-7DC5-63BC89B686B2}"/>
              </a:ext>
            </a:extLst>
          </p:cNvPr>
          <p:cNvSpPr>
            <a:spLocks noGrp="1"/>
          </p:cNvSpPr>
          <p:nvPr>
            <p:ph idx="1"/>
          </p:nvPr>
        </p:nvSpPr>
        <p:spPr>
          <a:xfrm>
            <a:off x="60560" y="691919"/>
            <a:ext cx="3997090" cy="4123429"/>
          </a:xfrm>
          <a:noFill/>
        </p:spPr>
        <p:txBody>
          <a:bodyPr>
            <a:normAutofit/>
          </a:bodyPr>
          <a:lstStyle/>
          <a:p>
            <a:r>
              <a:rPr lang="en-GB" sz="1700" kern="1600" dirty="0">
                <a:solidFill>
                  <a:schemeClr val="bg1"/>
                </a:solidFill>
                <a:effectLst/>
                <a:ea typeface="Times New Roman" panose="02020603050405020304" pitchFamily="18" charset="0"/>
                <a:cs typeface="Arial" panose="020B0604020202020204" pitchFamily="34" charset="0"/>
              </a:rPr>
              <a:t>90 non-visitor respondents. </a:t>
            </a:r>
          </a:p>
          <a:p>
            <a:pPr lvl="1"/>
            <a:r>
              <a:rPr lang="en-GB" sz="1700" kern="1600" dirty="0">
                <a:solidFill>
                  <a:schemeClr val="bg1"/>
                </a:solidFill>
                <a:effectLst/>
                <a:ea typeface="Times New Roman" panose="02020603050405020304" pitchFamily="18" charset="0"/>
                <a:cs typeface="Arial" panose="020B0604020202020204" pitchFamily="34" charset="0"/>
              </a:rPr>
              <a:t>51 National Forest/39 Forest of Marston Vale</a:t>
            </a:r>
          </a:p>
          <a:p>
            <a:endParaRPr lang="en-GB" sz="1700" kern="1600" dirty="0">
              <a:solidFill>
                <a:schemeClr val="bg1"/>
              </a:solidFill>
              <a:effectLst/>
              <a:ea typeface="Times New Roman" panose="02020603050405020304" pitchFamily="18" charset="0"/>
              <a:cs typeface="Arial" panose="020B0604020202020204" pitchFamily="34" charset="0"/>
            </a:endParaRPr>
          </a:p>
          <a:p>
            <a:r>
              <a:rPr lang="en-GB" sz="1700" kern="1600" dirty="0">
                <a:solidFill>
                  <a:schemeClr val="bg1"/>
                </a:solidFill>
                <a:effectLst/>
                <a:ea typeface="Times New Roman" panose="02020603050405020304" pitchFamily="18" charset="0"/>
                <a:cs typeface="Arial" panose="020B0604020202020204" pitchFamily="34" charset="0"/>
              </a:rPr>
              <a:t>Non-visitors were asked for their reasons for not visiting their local woodland. </a:t>
            </a:r>
          </a:p>
          <a:p>
            <a:pPr lvl="1"/>
            <a:r>
              <a:rPr lang="en-GB" sz="1700" kern="1600" dirty="0">
                <a:solidFill>
                  <a:schemeClr val="bg1"/>
                </a:solidFill>
                <a:effectLst/>
                <a:ea typeface="Times New Roman" panose="02020603050405020304" pitchFamily="18" charset="0"/>
                <a:cs typeface="Arial" panose="020B0604020202020204" pitchFamily="34" charset="0"/>
              </a:rPr>
              <a:t>Most frequently mentioned: “I’m too busy” and “I have poor mobility”.</a:t>
            </a:r>
            <a:endParaRPr lang="en-GB" sz="1700" kern="1600" dirty="0">
              <a:solidFill>
                <a:schemeClr val="bg1"/>
              </a:solidFill>
              <a:ea typeface="Times New Roman" panose="02020603050405020304" pitchFamily="18" charset="0"/>
              <a:cs typeface="Arial" panose="020B0604020202020204" pitchFamily="34" charset="0"/>
            </a:endParaRPr>
          </a:p>
          <a:p>
            <a:pPr lvl="1"/>
            <a:r>
              <a:rPr lang="en-GB" sz="1700" kern="1600" dirty="0">
                <a:solidFill>
                  <a:schemeClr val="bg1"/>
                </a:solidFill>
                <a:effectLst/>
                <a:ea typeface="Times New Roman" panose="02020603050405020304" pitchFamily="18" charset="0"/>
                <a:cs typeface="Arial" panose="020B0604020202020204" pitchFamily="34" charset="0"/>
              </a:rPr>
              <a:t>Males &amp; retirees more likely to say that poor mobility was the reason.</a:t>
            </a:r>
          </a:p>
          <a:p>
            <a:endParaRPr lang="en-GB" sz="1200" kern="1600" dirty="0">
              <a:effectLst/>
              <a:ea typeface="Times New Roman" panose="02020603050405020304" pitchFamily="18" charset="0"/>
              <a:cs typeface="Arial" panose="020B0604020202020204" pitchFamily="34" charset="0"/>
            </a:endParaRPr>
          </a:p>
          <a:p>
            <a:endParaRPr lang="en-GB" sz="1200" kern="1600" dirty="0">
              <a:solidFill>
                <a:schemeClr val="bg1"/>
              </a:solidFill>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7365327F-156B-44B0-E76A-0AB032735898}"/>
              </a:ext>
            </a:extLst>
          </p:cNvPr>
          <p:cNvSpPr>
            <a:spLocks noGrp="1"/>
          </p:cNvSpPr>
          <p:nvPr>
            <p:ph type="sldNum" sz="quarter" idx="12"/>
          </p:nvPr>
        </p:nvSpPr>
        <p:spPr/>
        <p:txBody>
          <a:bodyPr/>
          <a:lstStyle/>
          <a:p>
            <a:fld id="{B5388D30-9EBF-4FD3-88B2-6AA4299987DC}" type="slidenum">
              <a:rPr lang="en-GB" smtClean="0"/>
              <a:pPr/>
              <a:t>22</a:t>
            </a:fld>
            <a:endParaRPr lang="en-GB"/>
          </a:p>
        </p:txBody>
      </p:sp>
      <p:sp>
        <p:nvSpPr>
          <p:cNvPr id="6" name="Title 1">
            <a:extLst>
              <a:ext uri="{FF2B5EF4-FFF2-40B4-BE49-F238E27FC236}">
                <a16:creationId xmlns:a16="http://schemas.microsoft.com/office/drawing/2014/main" id="{534E02CA-4FB4-9D80-941B-45C515A82522}"/>
              </a:ext>
            </a:extLst>
          </p:cNvPr>
          <p:cNvSpPr txBox="1">
            <a:spLocks/>
          </p:cNvSpPr>
          <p:nvPr/>
        </p:nvSpPr>
        <p:spPr>
          <a:xfrm>
            <a:off x="1993805" y="0"/>
            <a:ext cx="6995504" cy="41938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20000"/>
              </a:lnSpc>
            </a:pPr>
            <a:r>
              <a:rPr lang="en-GB" sz="2100" b="1">
                <a:solidFill>
                  <a:schemeClr val="bg1"/>
                </a:solidFill>
                <a:latin typeface="VAG Rounded Next" panose="020F0502020203020204"/>
              </a:rPr>
              <a:t>Respondents – Non-visitors</a:t>
            </a:r>
          </a:p>
        </p:txBody>
      </p:sp>
      <p:pic>
        <p:nvPicPr>
          <p:cNvPr id="2" name="Picture" descr="A graph of a number of people&#10;&#10;AI-generated content may be incorrect.">
            <a:extLst>
              <a:ext uri="{FF2B5EF4-FFF2-40B4-BE49-F238E27FC236}">
                <a16:creationId xmlns:a16="http://schemas.microsoft.com/office/drawing/2014/main" id="{6CB155EC-8641-8F6E-93B6-CF51F0148D46}"/>
              </a:ext>
            </a:extLst>
          </p:cNvPr>
          <p:cNvPicPr/>
          <p:nvPr/>
        </p:nvPicPr>
        <p:blipFill>
          <a:blip r:embed="rId3"/>
          <a:stretch>
            <a:fillRect/>
          </a:stretch>
        </p:blipFill>
        <p:spPr bwMode="auto">
          <a:xfrm>
            <a:off x="4149090" y="419386"/>
            <a:ext cx="4821062" cy="4395961"/>
          </a:xfrm>
          <a:prstGeom prst="rect">
            <a:avLst/>
          </a:prstGeom>
          <a:noFill/>
          <a:ln w="9525">
            <a:noFill/>
            <a:headEnd/>
            <a:tailEnd/>
          </a:ln>
        </p:spPr>
      </p:pic>
    </p:spTree>
    <p:extLst>
      <p:ext uri="{BB962C8B-B14F-4D97-AF65-F5344CB8AC3E}">
        <p14:creationId xmlns:p14="http://schemas.microsoft.com/office/powerpoint/2010/main" val="1113096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0B55-B9E9-D3AF-E4D4-DD4E641C8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311B7-25DD-5DA5-4583-38C4B0BAA492}"/>
              </a:ext>
            </a:extLst>
          </p:cNvPr>
          <p:cNvSpPr>
            <a:spLocks noGrp="1"/>
          </p:cNvSpPr>
          <p:nvPr>
            <p:ph type="title"/>
          </p:nvPr>
        </p:nvSpPr>
        <p:spPr>
          <a:xfrm>
            <a:off x="1993805" y="0"/>
            <a:ext cx="6995504" cy="419386"/>
          </a:xfrm>
        </p:spPr>
        <p:txBody>
          <a:bodyPr>
            <a:noAutofit/>
          </a:bodyPr>
          <a:lstStyle/>
          <a:p>
            <a:pPr algn="r"/>
            <a:r>
              <a:rPr lang="en-GB" sz="2000" b="1" dirty="0">
                <a:solidFill>
                  <a:schemeClr val="bg1"/>
                </a:solidFill>
                <a:latin typeface="VAG Rounded Next" panose="020F0502020203020204"/>
              </a:rPr>
              <a:t>What do visitors &amp; non-visitors think about the new planting?</a:t>
            </a:r>
            <a:endParaRPr lang="en-GB" sz="2000" b="1" dirty="0">
              <a:solidFill>
                <a:schemeClr val="bg1"/>
              </a:solidFill>
            </a:endParaRPr>
          </a:p>
        </p:txBody>
      </p:sp>
      <p:sp>
        <p:nvSpPr>
          <p:cNvPr id="4" name="Slide Number Placeholder 3">
            <a:extLst>
              <a:ext uri="{FF2B5EF4-FFF2-40B4-BE49-F238E27FC236}">
                <a16:creationId xmlns:a16="http://schemas.microsoft.com/office/drawing/2014/main" id="{FCBF8F0F-A9B5-CEED-9204-7E288A316912}"/>
              </a:ext>
            </a:extLst>
          </p:cNvPr>
          <p:cNvSpPr>
            <a:spLocks noGrp="1"/>
          </p:cNvSpPr>
          <p:nvPr>
            <p:ph type="sldNum" sz="quarter" idx="12"/>
          </p:nvPr>
        </p:nvSpPr>
        <p:spPr/>
        <p:txBody>
          <a:bodyPr/>
          <a:lstStyle/>
          <a:p>
            <a:fld id="{B5388D30-9EBF-4FD3-88B2-6AA4299987DC}" type="slidenum">
              <a:rPr lang="en-GB" smtClean="0"/>
              <a:pPr/>
              <a:t>23</a:t>
            </a:fld>
            <a:endParaRPr lang="en-GB"/>
          </a:p>
        </p:txBody>
      </p:sp>
      <p:pic>
        <p:nvPicPr>
          <p:cNvPr id="9" name="Picture 8">
            <a:extLst>
              <a:ext uri="{FF2B5EF4-FFF2-40B4-BE49-F238E27FC236}">
                <a16:creationId xmlns:a16="http://schemas.microsoft.com/office/drawing/2014/main" id="{40AD4F76-7746-DE84-BB59-DE298DAC91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368" y="640272"/>
            <a:ext cx="7433264" cy="8773689"/>
          </a:xfrm>
          <a:prstGeom prst="rect">
            <a:avLst/>
          </a:prstGeom>
          <a:noFill/>
          <a:ln>
            <a:noFill/>
          </a:ln>
        </p:spPr>
      </p:pic>
    </p:spTree>
    <p:extLst>
      <p:ext uri="{BB962C8B-B14F-4D97-AF65-F5344CB8AC3E}">
        <p14:creationId xmlns:p14="http://schemas.microsoft.com/office/powerpoint/2010/main" val="1328643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2AE94-F1DD-E162-8192-BC15656E2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B24E7-17A0-4530-95C4-724D7E46FFF5}"/>
              </a:ext>
            </a:extLst>
          </p:cNvPr>
          <p:cNvSpPr>
            <a:spLocks noGrp="1"/>
          </p:cNvSpPr>
          <p:nvPr>
            <p:ph type="title"/>
          </p:nvPr>
        </p:nvSpPr>
        <p:spPr>
          <a:xfrm>
            <a:off x="1482811" y="0"/>
            <a:ext cx="7506498" cy="395416"/>
          </a:xfrm>
        </p:spPr>
        <p:txBody>
          <a:bodyPr>
            <a:noAutofit/>
          </a:bodyPr>
          <a:lstStyle/>
          <a:p>
            <a:pPr algn="r"/>
            <a:r>
              <a:rPr lang="en-GB" sz="2000" b="1" dirty="0">
                <a:solidFill>
                  <a:schemeClr val="bg1"/>
                </a:solidFill>
                <a:latin typeface="VAG Rounded Next" panose="020F0502020203020204"/>
              </a:rPr>
              <a:t>What benefits do the new woodlands confer?</a:t>
            </a:r>
            <a:endParaRPr lang="en-GB" sz="2000" b="1" dirty="0">
              <a:solidFill>
                <a:schemeClr val="bg1"/>
              </a:solidFill>
            </a:endParaRPr>
          </a:p>
        </p:txBody>
      </p:sp>
      <p:sp>
        <p:nvSpPr>
          <p:cNvPr id="4" name="Slide Number Placeholder 3">
            <a:extLst>
              <a:ext uri="{FF2B5EF4-FFF2-40B4-BE49-F238E27FC236}">
                <a16:creationId xmlns:a16="http://schemas.microsoft.com/office/drawing/2014/main" id="{BF874D52-ED30-A28C-3801-DEF02CF9A909}"/>
              </a:ext>
            </a:extLst>
          </p:cNvPr>
          <p:cNvSpPr>
            <a:spLocks noGrp="1"/>
          </p:cNvSpPr>
          <p:nvPr>
            <p:ph type="sldNum" sz="quarter" idx="12"/>
          </p:nvPr>
        </p:nvSpPr>
        <p:spPr/>
        <p:txBody>
          <a:bodyPr/>
          <a:lstStyle/>
          <a:p>
            <a:fld id="{B5388D30-9EBF-4FD3-88B2-6AA4299987DC}" type="slidenum">
              <a:rPr lang="en-GB" smtClean="0"/>
              <a:pPr/>
              <a:t>24</a:t>
            </a:fld>
            <a:endParaRPr lang="en-GB"/>
          </a:p>
        </p:txBody>
      </p:sp>
      <p:pic>
        <p:nvPicPr>
          <p:cNvPr id="5" name="Picture 4">
            <a:extLst>
              <a:ext uri="{FF2B5EF4-FFF2-40B4-BE49-F238E27FC236}">
                <a16:creationId xmlns:a16="http://schemas.microsoft.com/office/drawing/2014/main" id="{E641560E-C639-AF31-B714-0C718E15FE56}"/>
              </a:ext>
            </a:extLst>
          </p:cNvPr>
          <p:cNvPicPr>
            <a:picLocks noChangeAspect="1"/>
          </p:cNvPicPr>
          <p:nvPr/>
        </p:nvPicPr>
        <p:blipFill>
          <a:blip r:embed="rId3" cstate="print">
            <a:extLst>
              <a:ext uri="{28A0092B-C50C-407E-A947-70E740481C1C}">
                <a14:useLocalDpi xmlns:a14="http://schemas.microsoft.com/office/drawing/2010/main" val="0"/>
              </a:ext>
            </a:extLst>
          </a:blip>
          <a:srcRect t="53262" b="-53262"/>
          <a:stretch/>
        </p:blipFill>
        <p:spPr bwMode="auto">
          <a:xfrm>
            <a:off x="692558" y="1573999"/>
            <a:ext cx="7956592" cy="4773955"/>
          </a:xfrm>
          <a:prstGeom prst="rect">
            <a:avLst/>
          </a:prstGeom>
          <a:noFill/>
          <a:ln>
            <a:noFill/>
          </a:ln>
        </p:spPr>
      </p:pic>
    </p:spTree>
    <p:extLst>
      <p:ext uri="{BB962C8B-B14F-4D97-AF65-F5344CB8AC3E}">
        <p14:creationId xmlns:p14="http://schemas.microsoft.com/office/powerpoint/2010/main" val="319109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2475CD5-90C8-CD6C-CB16-D351B39B7D8C}"/>
              </a:ext>
            </a:extLst>
          </p:cNvPr>
          <p:cNvPicPr>
            <a:picLocks noGrp="1" noChangeAspect="1"/>
          </p:cNvPicPr>
          <p:nvPr>
            <p:ph idx="1"/>
          </p:nvPr>
        </p:nvPicPr>
        <p:blipFill>
          <a:blip r:embed="rId3"/>
          <a:stretch>
            <a:fillRect/>
          </a:stretch>
        </p:blipFill>
        <p:spPr>
          <a:xfrm>
            <a:off x="0" y="336108"/>
            <a:ext cx="7700202" cy="4870901"/>
          </a:xfrm>
          <a:prstGeom prst="rect">
            <a:avLst/>
          </a:prstGeom>
        </p:spPr>
      </p:pic>
      <p:sp>
        <p:nvSpPr>
          <p:cNvPr id="4" name="Slide Number Placeholder 3">
            <a:extLst>
              <a:ext uri="{FF2B5EF4-FFF2-40B4-BE49-F238E27FC236}">
                <a16:creationId xmlns:a16="http://schemas.microsoft.com/office/drawing/2014/main" id="{BC0A0B8A-4902-DDC5-EA1D-61B45519FAB2}"/>
              </a:ext>
            </a:extLst>
          </p:cNvPr>
          <p:cNvSpPr>
            <a:spLocks noGrp="1"/>
          </p:cNvSpPr>
          <p:nvPr>
            <p:ph type="sldNum" sz="quarter" idx="12"/>
          </p:nvPr>
        </p:nvSpPr>
        <p:spPr/>
        <p:txBody>
          <a:bodyPr/>
          <a:lstStyle/>
          <a:p>
            <a:fld id="{B5388D30-9EBF-4FD3-88B2-6AA4299987DC}" type="slidenum">
              <a:rPr lang="en-GB" smtClean="0"/>
              <a:pPr/>
              <a:t>25</a:t>
            </a:fld>
            <a:endParaRPr lang="en-GB"/>
          </a:p>
        </p:txBody>
      </p:sp>
      <p:sp>
        <p:nvSpPr>
          <p:cNvPr id="7" name="Title 1">
            <a:extLst>
              <a:ext uri="{FF2B5EF4-FFF2-40B4-BE49-F238E27FC236}">
                <a16:creationId xmlns:a16="http://schemas.microsoft.com/office/drawing/2014/main" id="{ED5C8BB9-2190-3C4F-8BB1-214FA707F398}"/>
              </a:ext>
            </a:extLst>
          </p:cNvPr>
          <p:cNvSpPr txBox="1">
            <a:spLocks noGrp="1"/>
          </p:cNvSpPr>
          <p:nvPr>
            <p:ph type="title"/>
          </p:nvPr>
        </p:nvSpPr>
        <p:spPr>
          <a:xfrm>
            <a:off x="1660968" y="-35843"/>
            <a:ext cx="7483032" cy="371951"/>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20000"/>
              </a:lnSpc>
            </a:pPr>
            <a:r>
              <a:rPr lang="en-GB" sz="2100" b="1" dirty="0">
                <a:solidFill>
                  <a:schemeClr val="bg1"/>
                </a:solidFill>
                <a:latin typeface="VAG Rounded Next" panose="020F0502020203020204"/>
              </a:rPr>
              <a:t>Social &amp; cultural values </a:t>
            </a:r>
            <a:r>
              <a:rPr lang="en-GB" sz="2100" b="1" dirty="0" err="1">
                <a:solidFill>
                  <a:schemeClr val="bg1"/>
                </a:solidFill>
                <a:latin typeface="VAG Rounded Next" panose="020F0502020203020204"/>
              </a:rPr>
              <a:t>wrt</a:t>
            </a:r>
            <a:r>
              <a:rPr lang="en-GB" sz="2100" b="1" dirty="0">
                <a:solidFill>
                  <a:schemeClr val="bg1"/>
                </a:solidFill>
                <a:latin typeface="VAG Rounded Next" panose="020F0502020203020204"/>
              </a:rPr>
              <a:t> newly planted trees locally </a:t>
            </a:r>
          </a:p>
        </p:txBody>
      </p:sp>
      <p:sp>
        <p:nvSpPr>
          <p:cNvPr id="5" name="TextBox 4">
            <a:extLst>
              <a:ext uri="{FF2B5EF4-FFF2-40B4-BE49-F238E27FC236}">
                <a16:creationId xmlns:a16="http://schemas.microsoft.com/office/drawing/2014/main" id="{88634B51-12A2-7847-C39E-1D77BD30DA92}"/>
              </a:ext>
            </a:extLst>
          </p:cNvPr>
          <p:cNvSpPr txBox="1"/>
          <p:nvPr/>
        </p:nvSpPr>
        <p:spPr>
          <a:xfrm>
            <a:off x="7736714" y="802888"/>
            <a:ext cx="1315846" cy="2308324"/>
          </a:xfrm>
          <a:prstGeom prst="rect">
            <a:avLst/>
          </a:prstGeom>
          <a:noFill/>
        </p:spPr>
        <p:txBody>
          <a:bodyPr wrap="square" rtlCol="0">
            <a:spAutoFit/>
          </a:bodyPr>
          <a:lstStyle/>
          <a:p>
            <a:r>
              <a:rPr lang="en-GB" sz="1800" b="1" dirty="0">
                <a:solidFill>
                  <a:schemeClr val="bg1"/>
                </a:solidFill>
                <a:latin typeface="VAG Rounded Next" panose="020F0502020203020204"/>
              </a:rPr>
              <a:t>“ I value young and newly planted trees in my local area because…”</a:t>
            </a:r>
            <a:endParaRPr lang="en-GB" dirty="0"/>
          </a:p>
        </p:txBody>
      </p:sp>
    </p:spTree>
    <p:extLst>
      <p:ext uri="{BB962C8B-B14F-4D97-AF65-F5344CB8AC3E}">
        <p14:creationId xmlns:p14="http://schemas.microsoft.com/office/powerpoint/2010/main" val="45366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96BCE-475C-CE23-1052-57DC6A444EE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749F214-6FAA-17F0-E827-E54D75F7B8C5}"/>
              </a:ext>
            </a:extLst>
          </p:cNvPr>
          <p:cNvSpPr>
            <a:spLocks noGrp="1"/>
          </p:cNvSpPr>
          <p:nvPr>
            <p:ph type="sldNum" sz="quarter" idx="12"/>
          </p:nvPr>
        </p:nvSpPr>
        <p:spPr/>
        <p:txBody>
          <a:bodyPr/>
          <a:lstStyle/>
          <a:p>
            <a:fld id="{B5388D30-9EBF-4FD3-88B2-6AA4299987DC}" type="slidenum">
              <a:rPr lang="en-GB" smtClean="0"/>
              <a:pPr/>
              <a:t>26</a:t>
            </a:fld>
            <a:endParaRPr lang="en-GB"/>
          </a:p>
        </p:txBody>
      </p:sp>
      <p:sp>
        <p:nvSpPr>
          <p:cNvPr id="2" name="Title 1">
            <a:extLst>
              <a:ext uri="{FF2B5EF4-FFF2-40B4-BE49-F238E27FC236}">
                <a16:creationId xmlns:a16="http://schemas.microsoft.com/office/drawing/2014/main" id="{64745312-3347-030F-B311-4422DCCB16DB}"/>
              </a:ext>
            </a:extLst>
          </p:cNvPr>
          <p:cNvSpPr>
            <a:spLocks noGrp="1"/>
          </p:cNvSpPr>
          <p:nvPr>
            <p:ph type="title"/>
          </p:nvPr>
        </p:nvSpPr>
        <p:spPr>
          <a:xfrm>
            <a:off x="875899" y="-218703"/>
            <a:ext cx="8160597" cy="857250"/>
          </a:xfrm>
        </p:spPr>
        <p:txBody>
          <a:bodyPr>
            <a:normAutofit/>
          </a:bodyPr>
          <a:lstStyle/>
          <a:p>
            <a:pPr algn="r"/>
            <a:r>
              <a:rPr lang="en-US" sz="2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What do local communities think about the new woodland?</a:t>
            </a:r>
            <a:endParaRPr lang="en-GB" sz="2200" b="1" dirty="0">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CEE67D1-F636-FDF0-CA7A-31227BA305C1}"/>
              </a:ext>
            </a:extLst>
          </p:cNvPr>
          <p:cNvSpPr txBox="1"/>
          <p:nvPr/>
        </p:nvSpPr>
        <p:spPr>
          <a:xfrm>
            <a:off x="259307" y="638547"/>
            <a:ext cx="8625385" cy="732508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solidFill>
                  <a:schemeClr val="bg1"/>
                </a:solidFill>
                <a:latin typeface="Aptos" panose="020B0004020202020204" pitchFamily="34" charset="0"/>
              </a:rPr>
              <a:t>Creation of the new woodlands is a good thing</a:t>
            </a:r>
          </a:p>
          <a:p>
            <a:pPr marL="342900" indent="-342900">
              <a:spcAft>
                <a:spcPts val="1200"/>
              </a:spcAft>
              <a:buFont typeface="Arial" panose="020B0604020202020204" pitchFamily="34" charset="0"/>
              <a:buChar char="•"/>
            </a:pPr>
            <a:r>
              <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a:t>
            </a:r>
            <a:r>
              <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ew woodlands can be associated with pride in place, even if you don’t visit them</a:t>
            </a:r>
          </a:p>
          <a:p>
            <a:pPr marL="342900" indent="-342900">
              <a:spcAft>
                <a:spcPts val="1200"/>
              </a:spcAft>
              <a:buFont typeface="Arial" panose="020B0604020202020204" pitchFamily="34" charset="0"/>
              <a:buChar char="•"/>
            </a:pPr>
            <a:r>
              <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Multiple things contribute to sense of stewardship</a:t>
            </a:r>
          </a:p>
          <a:p>
            <a:pPr marL="342900" indent="-342900">
              <a:spcAft>
                <a:spcPts val="1200"/>
              </a:spcAft>
              <a:buFont typeface="Arial" panose="020B0604020202020204" pitchFamily="34" charset="0"/>
              <a:buChar char="•"/>
            </a:pPr>
            <a:r>
              <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New woodlands can help create sense of community and feelings of protection from ‘over-development’</a:t>
            </a:r>
          </a:p>
          <a:p>
            <a:pPr marL="342900" indent="-342900">
              <a:spcAft>
                <a:spcPts val="1200"/>
              </a:spcAft>
              <a:buFont typeface="Arial" panose="020B0604020202020204" pitchFamily="34" charset="0"/>
              <a:buChar char="•"/>
            </a:pPr>
            <a:r>
              <a:rPr lang="en-GB" sz="2400" kern="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The more frequently people visit the woodlands the more they value them</a:t>
            </a:r>
          </a:p>
          <a:p>
            <a:pPr marL="342900" indent="-342900">
              <a:spcAft>
                <a:spcPts val="1200"/>
              </a:spcAft>
              <a:buFont typeface="Arial" panose="020B0604020202020204" pitchFamily="34" charset="0"/>
              <a:buChar char="•"/>
            </a:pPr>
            <a:r>
              <a:rPr lang="en-GB" sz="2400" kern="0" dirty="0">
                <a:solidFill>
                  <a:schemeClr val="bg1"/>
                </a:solidFill>
                <a:latin typeface="Aptos" panose="020B0004020202020204" pitchFamily="34" charset="0"/>
                <a:ea typeface="Aptos" panose="020B0004020202020204" pitchFamily="34" charset="0"/>
                <a:cs typeface="Calibri" panose="020F0502020204030204" pitchFamily="34" charset="0"/>
              </a:rPr>
              <a:t>Improvement to local landscapes</a:t>
            </a:r>
            <a:endPar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a:p>
            <a:pPr marL="342900"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a:p>
            <a:pPr marL="342900"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p:txBody>
      </p:sp>
    </p:spTree>
    <p:extLst>
      <p:ext uri="{BB962C8B-B14F-4D97-AF65-F5344CB8AC3E}">
        <p14:creationId xmlns:p14="http://schemas.microsoft.com/office/powerpoint/2010/main" val="420358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FFC9-4CF9-5BF7-DC7A-EB6E1A285DF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3977327-9438-CBD7-6B49-DF5F05FD53F8}"/>
              </a:ext>
            </a:extLst>
          </p:cNvPr>
          <p:cNvSpPr>
            <a:spLocks noGrp="1"/>
          </p:cNvSpPr>
          <p:nvPr>
            <p:ph type="sldNum" sz="quarter" idx="12"/>
          </p:nvPr>
        </p:nvSpPr>
        <p:spPr/>
        <p:txBody>
          <a:bodyPr/>
          <a:lstStyle/>
          <a:p>
            <a:fld id="{B5388D30-9EBF-4FD3-88B2-6AA4299987DC}" type="slidenum">
              <a:rPr lang="en-GB" smtClean="0"/>
              <a:pPr/>
              <a:t>27</a:t>
            </a:fld>
            <a:endParaRPr lang="en-GB"/>
          </a:p>
        </p:txBody>
      </p:sp>
      <p:sp>
        <p:nvSpPr>
          <p:cNvPr id="2" name="Title 1">
            <a:extLst>
              <a:ext uri="{FF2B5EF4-FFF2-40B4-BE49-F238E27FC236}">
                <a16:creationId xmlns:a16="http://schemas.microsoft.com/office/drawing/2014/main" id="{65BE21FD-06BA-01FB-2EF2-D10B2F777B99}"/>
              </a:ext>
            </a:extLst>
          </p:cNvPr>
          <p:cNvSpPr>
            <a:spLocks noGrp="1"/>
          </p:cNvSpPr>
          <p:nvPr>
            <p:ph type="title"/>
          </p:nvPr>
        </p:nvSpPr>
        <p:spPr>
          <a:xfrm>
            <a:off x="875899" y="-218703"/>
            <a:ext cx="8160597" cy="857250"/>
          </a:xfrm>
        </p:spPr>
        <p:txBody>
          <a:bodyPr>
            <a:normAutofit/>
          </a:bodyPr>
          <a:lstStyle/>
          <a:p>
            <a:pPr algn="r"/>
            <a:r>
              <a:rPr lang="en-US" sz="2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What impacts has the new woodland had?</a:t>
            </a:r>
            <a:endParaRPr lang="en-GB" sz="2200" b="1" dirty="0">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77DF0B5-F6E6-D200-68A1-D7B8C2523A83}"/>
              </a:ext>
            </a:extLst>
          </p:cNvPr>
          <p:cNvSpPr txBox="1"/>
          <p:nvPr/>
        </p:nvSpPr>
        <p:spPr>
          <a:xfrm>
            <a:off x="238200" y="889099"/>
            <a:ext cx="8625385" cy="800219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solidFill>
                  <a:schemeClr val="bg1"/>
                </a:solidFill>
                <a:latin typeface="Aptos" panose="020B0004020202020204" pitchFamily="34" charset="0"/>
              </a:rPr>
              <a:t>People who visit their local new woodlands more frequently have better mental wellbeing</a:t>
            </a:r>
          </a:p>
          <a:p>
            <a:pPr marL="800100" lvl="1" indent="-342900">
              <a:spcAft>
                <a:spcPts val="1200"/>
              </a:spcAft>
              <a:buFont typeface="Arial" panose="020B0604020202020204" pitchFamily="34" charset="0"/>
              <a:buChar char="•"/>
            </a:pPr>
            <a:r>
              <a:rPr lang="en-GB" sz="2400" dirty="0">
                <a:solidFill>
                  <a:schemeClr val="bg1"/>
                </a:solidFill>
                <a:latin typeface="Aptos" panose="020B0004020202020204" pitchFamily="34" charset="0"/>
              </a:rPr>
              <a:t>Unique sensory experiences and learning opportunities</a:t>
            </a:r>
          </a:p>
          <a:p>
            <a:pPr marL="800100" lvl="1" indent="-342900">
              <a:spcAft>
                <a:spcPts val="1200"/>
              </a:spcAft>
              <a:buFont typeface="Arial" panose="020B0604020202020204" pitchFamily="34" charset="0"/>
              <a:buChar char="•"/>
            </a:pPr>
            <a:r>
              <a:rPr lang="en-GB" sz="2400" dirty="0">
                <a:solidFill>
                  <a:schemeClr val="bg1"/>
                </a:solidFill>
                <a:latin typeface="Aptos" panose="020B0004020202020204" pitchFamily="34" charset="0"/>
              </a:rPr>
              <a:t>Observing change at a faster rate</a:t>
            </a:r>
          </a:p>
          <a:p>
            <a:pPr marL="800100" lvl="1" indent="-342900">
              <a:spcAft>
                <a:spcPts val="1200"/>
              </a:spcAft>
              <a:buFont typeface="Arial" panose="020B0604020202020204" pitchFamily="34" charset="0"/>
              <a:buChar char="•"/>
            </a:pPr>
            <a:r>
              <a:rPr lang="en-GB" sz="2400" dirty="0">
                <a:solidFill>
                  <a:schemeClr val="bg1"/>
                </a:solidFill>
                <a:latin typeface="Aptos" panose="020B0004020202020204" pitchFamily="34" charset="0"/>
              </a:rPr>
              <a:t>Opportunities to develop connections to trees</a:t>
            </a:r>
          </a:p>
          <a:p>
            <a:pPr marL="342900" indent="-342900">
              <a:spcAft>
                <a:spcPts val="1200"/>
              </a:spcAft>
              <a:buFont typeface="Arial" panose="020B0604020202020204" pitchFamily="34" charset="0"/>
              <a:buChar char="•"/>
            </a:pPr>
            <a:endParaRPr lang="en-GB" sz="1000" dirty="0">
              <a:solidFill>
                <a:schemeClr val="bg1"/>
              </a:solidFill>
              <a:latin typeface="Aptos" panose="020B0004020202020204" pitchFamily="34" charset="0"/>
            </a:endParaRPr>
          </a:p>
          <a:p>
            <a:pPr marL="342900" indent="-342900">
              <a:spcAft>
                <a:spcPts val="1200"/>
              </a:spcAft>
              <a:buFont typeface="Arial" panose="020B0604020202020204" pitchFamily="34" charset="0"/>
              <a:buChar char="•"/>
            </a:pPr>
            <a:r>
              <a:rPr lang="en-GB" sz="2400" dirty="0">
                <a:solidFill>
                  <a:schemeClr val="bg1"/>
                </a:solidFill>
                <a:latin typeface="Aptos" panose="020B0004020202020204" pitchFamily="34" charset="0"/>
              </a:rPr>
              <a:t>Does new woodland encourage more active engagement than mature woodland?</a:t>
            </a:r>
          </a:p>
          <a:p>
            <a:pPr marL="800100" lvl="1"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a:p>
            <a:pPr marL="800100" lvl="1"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a:p>
            <a:pPr marL="342900" indent="-342900">
              <a:spcAft>
                <a:spcPts val="1200"/>
              </a:spcAft>
              <a:buFont typeface="Arial" panose="020B0604020202020204" pitchFamily="34" charset="0"/>
              <a:buChar char="•"/>
            </a:pPr>
            <a:endPar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a:p>
            <a:pPr marL="342900"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a:p>
            <a:pPr marL="342900" indent="-342900">
              <a:spcAft>
                <a:spcPts val="1200"/>
              </a:spcAft>
              <a:buFont typeface="Arial" panose="020B0604020202020204" pitchFamily="34" charset="0"/>
              <a:buChar char="•"/>
            </a:pPr>
            <a:endParaRPr lang="en-GB" sz="2400" dirty="0">
              <a:solidFill>
                <a:schemeClr val="bg1"/>
              </a:solidFill>
              <a:latin typeface="Aptos" panose="020B0004020202020204" pitchFamily="34" charset="0"/>
            </a:endParaRPr>
          </a:p>
        </p:txBody>
      </p:sp>
    </p:spTree>
    <p:extLst>
      <p:ext uri="{BB962C8B-B14F-4D97-AF65-F5344CB8AC3E}">
        <p14:creationId xmlns:p14="http://schemas.microsoft.com/office/powerpoint/2010/main" val="1528816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97B87-6F10-5880-9441-802334058C0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834461D-6774-B921-68D3-75C3F1E44E0B}"/>
              </a:ext>
            </a:extLst>
          </p:cNvPr>
          <p:cNvSpPr>
            <a:spLocks noGrp="1"/>
          </p:cNvSpPr>
          <p:nvPr>
            <p:ph type="sldNum" sz="quarter" idx="12"/>
          </p:nvPr>
        </p:nvSpPr>
        <p:spPr/>
        <p:txBody>
          <a:bodyPr/>
          <a:lstStyle/>
          <a:p>
            <a:fld id="{B5388D30-9EBF-4FD3-88B2-6AA4299987DC}" type="slidenum">
              <a:rPr lang="en-GB" smtClean="0"/>
              <a:pPr/>
              <a:t>28</a:t>
            </a:fld>
            <a:endParaRPr lang="en-GB"/>
          </a:p>
        </p:txBody>
      </p:sp>
      <p:sp>
        <p:nvSpPr>
          <p:cNvPr id="2" name="Title 1">
            <a:extLst>
              <a:ext uri="{FF2B5EF4-FFF2-40B4-BE49-F238E27FC236}">
                <a16:creationId xmlns:a16="http://schemas.microsoft.com/office/drawing/2014/main" id="{23F9C16A-58B1-4798-E7F5-80A557E94178}"/>
              </a:ext>
            </a:extLst>
          </p:cNvPr>
          <p:cNvSpPr>
            <a:spLocks noGrp="1"/>
          </p:cNvSpPr>
          <p:nvPr>
            <p:ph type="title"/>
          </p:nvPr>
        </p:nvSpPr>
        <p:spPr>
          <a:xfrm>
            <a:off x="2001688" y="-218703"/>
            <a:ext cx="7034808" cy="857250"/>
          </a:xfrm>
        </p:spPr>
        <p:txBody>
          <a:bodyPr>
            <a:normAutofit/>
          </a:bodyPr>
          <a:lstStyle/>
          <a:p>
            <a:pPr algn="r"/>
            <a:r>
              <a:rPr lang="en-US" sz="24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Methodological learning &amp; informing interventions</a:t>
            </a:r>
            <a:endParaRPr lang="en-GB" sz="2400" b="1" dirty="0">
              <a:solidFill>
                <a:schemeClr val="bg1"/>
              </a:solidFill>
              <a:latin typeface="VAG Rounded Next" panose="020F0502020203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68C9928-AA06-BBA7-B0BF-A782C23C7569}"/>
              </a:ext>
            </a:extLst>
          </p:cNvPr>
          <p:cNvGrpSpPr/>
          <p:nvPr/>
        </p:nvGrpSpPr>
        <p:grpSpPr>
          <a:xfrm>
            <a:off x="512912" y="777923"/>
            <a:ext cx="4941187" cy="2185995"/>
            <a:chOff x="650316" y="1040681"/>
            <a:chExt cx="7739415" cy="3218956"/>
          </a:xfrm>
        </p:grpSpPr>
        <p:sp>
          <p:nvSpPr>
            <p:cNvPr id="3" name="Rectangle 2">
              <a:extLst>
                <a:ext uri="{FF2B5EF4-FFF2-40B4-BE49-F238E27FC236}">
                  <a16:creationId xmlns:a16="http://schemas.microsoft.com/office/drawing/2014/main" id="{EC0682D1-04EF-AE82-83CB-F2B04311F071}"/>
                </a:ext>
              </a:extLst>
            </p:cNvPr>
            <p:cNvSpPr/>
            <p:nvPr/>
          </p:nvSpPr>
          <p:spPr>
            <a:xfrm>
              <a:off x="650316" y="1040681"/>
              <a:ext cx="7739415" cy="3218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screenshot of a video game&#10;&#10;AI-generated content may be incorrect.">
              <a:extLst>
                <a:ext uri="{FF2B5EF4-FFF2-40B4-BE49-F238E27FC236}">
                  <a16:creationId xmlns:a16="http://schemas.microsoft.com/office/drawing/2014/main" id="{2905AC28-29A6-345E-327B-C72B292FD02B}"/>
                </a:ext>
              </a:extLst>
            </p:cNvPr>
            <p:cNvPicPr>
              <a:picLocks noChangeAspect="1"/>
            </p:cNvPicPr>
            <p:nvPr/>
          </p:nvPicPr>
          <p:blipFill>
            <a:blip r:embed="rId3"/>
            <a:stretch>
              <a:fillRect/>
            </a:stretch>
          </p:blipFill>
          <p:spPr>
            <a:xfrm>
              <a:off x="744684" y="1151329"/>
              <a:ext cx="7640052" cy="2997967"/>
            </a:xfrm>
            <a:prstGeom prst="rect">
              <a:avLst/>
            </a:prstGeom>
          </p:spPr>
        </p:pic>
      </p:grpSp>
      <p:pic>
        <p:nvPicPr>
          <p:cNvPr id="6" name="Picture 5" descr="A map with red circles and green dots&#10;&#10;AI-generated content may be incorrect.">
            <a:extLst>
              <a:ext uri="{FF2B5EF4-FFF2-40B4-BE49-F238E27FC236}">
                <a16:creationId xmlns:a16="http://schemas.microsoft.com/office/drawing/2014/main" id="{8BE02847-E304-A0AD-B007-52024E4F069E}"/>
              </a:ext>
            </a:extLst>
          </p:cNvPr>
          <p:cNvPicPr>
            <a:picLocks noChangeAspect="1"/>
          </p:cNvPicPr>
          <p:nvPr/>
        </p:nvPicPr>
        <p:blipFill>
          <a:blip r:embed="rId4"/>
          <a:stretch>
            <a:fillRect/>
          </a:stretch>
        </p:blipFill>
        <p:spPr>
          <a:xfrm>
            <a:off x="4647643" y="2259970"/>
            <a:ext cx="3844716" cy="2729978"/>
          </a:xfrm>
          <a:prstGeom prst="rect">
            <a:avLst/>
          </a:prstGeom>
        </p:spPr>
      </p:pic>
      <p:pic>
        <p:nvPicPr>
          <p:cNvPr id="9" name="Graphic 8" descr="Boy holding a phone">
            <a:extLst>
              <a:ext uri="{FF2B5EF4-FFF2-40B4-BE49-F238E27FC236}">
                <a16:creationId xmlns:a16="http://schemas.microsoft.com/office/drawing/2014/main" id="{6988C11D-0D3F-7A60-D63C-05650B939D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338" y="3362570"/>
            <a:ext cx="1276350" cy="1228725"/>
          </a:xfrm>
          <a:prstGeom prst="rect">
            <a:avLst/>
          </a:prstGeom>
        </p:spPr>
      </p:pic>
      <p:pic>
        <p:nvPicPr>
          <p:cNvPr id="10" name="Picture 9" descr="Cartoon checklist and pencil">
            <a:extLst>
              <a:ext uri="{FF2B5EF4-FFF2-40B4-BE49-F238E27FC236}">
                <a16:creationId xmlns:a16="http://schemas.microsoft.com/office/drawing/2014/main" id="{0E1A9E22-68F6-87EC-062A-ECD3768ED3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6578" y="721628"/>
            <a:ext cx="1765100" cy="1323825"/>
          </a:xfrm>
          <a:prstGeom prst="rect">
            <a:avLst/>
          </a:prstGeom>
        </p:spPr>
      </p:pic>
    </p:spTree>
    <p:extLst>
      <p:ext uri="{BB962C8B-B14F-4D97-AF65-F5344CB8AC3E}">
        <p14:creationId xmlns:p14="http://schemas.microsoft.com/office/powerpoint/2010/main" val="4207104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BFBF8-C8AE-CD41-9734-837EF6369EB9}"/>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A6ADDA0-2CBA-0BFB-915E-9F1E0DC6D847}"/>
              </a:ext>
            </a:extLst>
          </p:cNvPr>
          <p:cNvSpPr>
            <a:spLocks noGrp="1"/>
          </p:cNvSpPr>
          <p:nvPr>
            <p:ph type="sldNum" sz="quarter" idx="12"/>
          </p:nvPr>
        </p:nvSpPr>
        <p:spPr/>
        <p:txBody>
          <a:bodyPr/>
          <a:lstStyle/>
          <a:p>
            <a:fld id="{B5388D30-9EBF-4FD3-88B2-6AA4299987DC}" type="slidenum">
              <a:rPr lang="en-GB" smtClean="0"/>
              <a:pPr/>
              <a:t>29</a:t>
            </a:fld>
            <a:endParaRPr lang="en-GB"/>
          </a:p>
        </p:txBody>
      </p:sp>
      <p:sp>
        <p:nvSpPr>
          <p:cNvPr id="2" name="Title 1">
            <a:extLst>
              <a:ext uri="{FF2B5EF4-FFF2-40B4-BE49-F238E27FC236}">
                <a16:creationId xmlns:a16="http://schemas.microsoft.com/office/drawing/2014/main" id="{901D74A2-9F71-F61A-394E-018950B45D79}"/>
              </a:ext>
            </a:extLst>
          </p:cNvPr>
          <p:cNvSpPr>
            <a:spLocks noGrp="1"/>
          </p:cNvSpPr>
          <p:nvPr>
            <p:ph type="title"/>
          </p:nvPr>
        </p:nvSpPr>
        <p:spPr>
          <a:xfrm>
            <a:off x="875899" y="-218703"/>
            <a:ext cx="8160597" cy="857250"/>
          </a:xfrm>
        </p:spPr>
        <p:txBody>
          <a:bodyPr>
            <a:normAutofit/>
          </a:bodyPr>
          <a:lstStyle/>
          <a:p>
            <a:pPr algn="r"/>
            <a:r>
              <a:rPr lang="en-US" sz="2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Learning for new woodland sites</a:t>
            </a:r>
            <a:endParaRPr lang="en-GB" sz="2200" b="1" dirty="0">
              <a:solidFill>
                <a:schemeClr val="bg1"/>
              </a:solidFill>
              <a:latin typeface="VAG Rounded Next" panose="020F0502020203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0F2929A-7C93-FF84-1428-D89C10309129}"/>
              </a:ext>
            </a:extLst>
          </p:cNvPr>
          <p:cNvSpPr txBox="1"/>
          <p:nvPr/>
        </p:nvSpPr>
        <p:spPr>
          <a:xfrm>
            <a:off x="256478" y="1063645"/>
            <a:ext cx="8631044" cy="3016210"/>
          </a:xfrm>
          <a:prstGeom prst="rect">
            <a:avLst/>
          </a:prstGeom>
          <a:noFill/>
        </p:spPr>
        <p:txBody>
          <a:bodyPr wrap="square" rtlCol="0">
            <a:spAutoFit/>
          </a:bodyPr>
          <a:lstStyle/>
          <a:p>
            <a:pPr>
              <a:spcAft>
                <a:spcPts val="1200"/>
              </a:spcAft>
            </a:pPr>
            <a:r>
              <a:rPr lang="en-GB" sz="2000" dirty="0">
                <a:solidFill>
                  <a:schemeClr val="bg1"/>
                </a:solidFill>
                <a:latin typeface="Aptos" panose="020B0004020202020204" pitchFamily="34" charset="0"/>
              </a:rPr>
              <a:t>People enjoy variety in woodland, maximise opportunities for visitors to notice this variety, especially re different sensory experiences. </a:t>
            </a:r>
          </a:p>
          <a:p>
            <a:pPr>
              <a:spcAft>
                <a:spcPts val="1200"/>
              </a:spcAft>
            </a:pPr>
            <a:r>
              <a:rPr lang="en-GB" sz="2000" dirty="0">
                <a:solidFill>
                  <a:schemeClr val="bg1"/>
                </a:solidFill>
                <a:latin typeface="Aptos" panose="020B0004020202020204" pitchFamily="34" charset="0"/>
              </a:rPr>
              <a:t>Many participants expressed an appreciation for a ‘natural look and feel’ but perceptions of naturalness vary. </a:t>
            </a:r>
          </a:p>
          <a:p>
            <a:pPr>
              <a:spcAft>
                <a:spcPts val="1200"/>
              </a:spcAft>
            </a:pPr>
            <a:r>
              <a:rPr lang="en-GB" sz="2000" dirty="0">
                <a:solidFill>
                  <a:schemeClr val="bg1"/>
                </a:solidFill>
                <a:latin typeface="Aptos" panose="020B0004020202020204" pitchFamily="34" charset="0"/>
              </a:rPr>
              <a:t>People may react strongly to management which disrupts their connection to a woodland, especially woodland they have seen grow from new planting. </a:t>
            </a:r>
          </a:p>
          <a:p>
            <a:pPr>
              <a:spcAft>
                <a:spcPts val="1200"/>
              </a:spcAft>
            </a:pPr>
            <a:r>
              <a:rPr lang="en-GB" sz="2000" dirty="0">
                <a:solidFill>
                  <a:schemeClr val="bg1"/>
                </a:solidFill>
                <a:latin typeface="Aptos" panose="020B0004020202020204" pitchFamily="34" charset="0"/>
              </a:rPr>
              <a:t>There are a variety of motivations for visiting new woodlands and that different people want different things from places (e.g. isolation vs facilities). </a:t>
            </a:r>
          </a:p>
        </p:txBody>
      </p:sp>
    </p:spTree>
    <p:extLst>
      <p:ext uri="{BB962C8B-B14F-4D97-AF65-F5344CB8AC3E}">
        <p14:creationId xmlns:p14="http://schemas.microsoft.com/office/powerpoint/2010/main" val="391060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5388D30-9EBF-4FD3-88B2-6AA4299987DC}" type="slidenum">
              <a:rPr lang="en-GB" smtClean="0"/>
              <a:pPr/>
              <a:t>3</a:t>
            </a:fld>
            <a:endParaRPr lang="en-GB"/>
          </a:p>
        </p:txBody>
      </p:sp>
      <p:pic>
        <p:nvPicPr>
          <p:cNvPr id="9" name="Picture 8" descr="A person and person with a baby&#10;&#10;Description automatically generated">
            <a:extLst>
              <a:ext uri="{FF2B5EF4-FFF2-40B4-BE49-F238E27FC236}">
                <a16:creationId xmlns:a16="http://schemas.microsoft.com/office/drawing/2014/main" id="{9035A998-4C74-4D58-893A-A20D66C8B4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37" r="28265"/>
          <a:stretch/>
        </p:blipFill>
        <p:spPr>
          <a:xfrm>
            <a:off x="5220072" y="1059582"/>
            <a:ext cx="3272246" cy="3445371"/>
          </a:xfrm>
          <a:prstGeom prst="rect">
            <a:avLst/>
          </a:prstGeom>
        </p:spPr>
      </p:pic>
      <p:sp>
        <p:nvSpPr>
          <p:cNvPr id="3" name="Content Placeholder 2"/>
          <p:cNvSpPr>
            <a:spLocks noGrp="1"/>
          </p:cNvSpPr>
          <p:nvPr>
            <p:ph idx="1"/>
          </p:nvPr>
        </p:nvSpPr>
        <p:spPr>
          <a:xfrm>
            <a:off x="323528" y="519113"/>
            <a:ext cx="4474840" cy="3629966"/>
          </a:xfrm>
        </p:spPr>
        <p:txBody>
          <a:bodyPr vert="horz" lIns="68580" tIns="34290" rIns="68580" bIns="34290" rtlCol="0" anchor="t">
            <a:noAutofit/>
          </a:bodyPr>
          <a:lstStyle/>
          <a:p>
            <a:pPr marL="0" indent="0">
              <a:buNone/>
            </a:pPr>
            <a:endParaRPr lang="en-GB" sz="1800" dirty="0">
              <a:solidFill>
                <a:schemeClr val="bg1"/>
              </a:solidFill>
              <a:latin typeface="Aptos" panose="020B0004020202020204" pitchFamily="34" charset="0"/>
              <a:cs typeface="Arial" panose="020B0604020202020204" pitchFamily="34" charset="0"/>
            </a:endParaRPr>
          </a:p>
          <a:p>
            <a:pPr>
              <a:lnSpc>
                <a:spcPct val="107000"/>
              </a:lnSpc>
              <a:spcBef>
                <a:spcPts val="225"/>
              </a:spcBef>
              <a:spcAft>
                <a:spcPts val="450"/>
              </a:spcAft>
              <a:buFont typeface="+mj-lt"/>
              <a:buAutoNum type="arabicPeriod"/>
            </a:pPr>
            <a:r>
              <a:rPr lang="en-GB" sz="1800" dirty="0">
                <a:solidFill>
                  <a:schemeClr val="bg1"/>
                </a:solidFill>
                <a:latin typeface="Aptos" panose="020B0004020202020204" pitchFamily="34" charset="0"/>
                <a:ea typeface="Calibri" panose="020F0502020204030204" pitchFamily="34" charset="0"/>
                <a:cs typeface="Arial"/>
              </a:rPr>
              <a:t>Identify and develop connections with woodland sites and communities to study over time. </a:t>
            </a:r>
          </a:p>
          <a:p>
            <a:pPr>
              <a:lnSpc>
                <a:spcPct val="107000"/>
              </a:lnSpc>
              <a:spcBef>
                <a:spcPts val="225"/>
              </a:spcBef>
              <a:spcAft>
                <a:spcPts val="450"/>
              </a:spcAft>
              <a:buFont typeface="+mj-lt"/>
              <a:buAutoNum type="arabicPeriod"/>
            </a:pPr>
            <a:r>
              <a:rPr lang="en-GB" sz="1800" dirty="0">
                <a:solidFill>
                  <a:schemeClr val="bg1"/>
                </a:solidFill>
                <a:latin typeface="Aptos" panose="020B0004020202020204" pitchFamily="34" charset="0"/>
                <a:ea typeface="Calibri" panose="020F0502020204030204" pitchFamily="34" charset="0"/>
                <a:cs typeface="Arial"/>
              </a:rPr>
              <a:t>Explore attitudes, motivations, actions, barriers and benefits linked to new woodland creation and expansion (new planting) for diverse communities. </a:t>
            </a:r>
          </a:p>
          <a:p>
            <a:pPr>
              <a:lnSpc>
                <a:spcPct val="107000"/>
              </a:lnSpc>
              <a:spcBef>
                <a:spcPts val="225"/>
              </a:spcBef>
              <a:spcAft>
                <a:spcPts val="450"/>
              </a:spcAft>
              <a:buFont typeface="+mj-lt"/>
              <a:buAutoNum type="arabicPeriod"/>
            </a:pPr>
            <a:r>
              <a:rPr lang="en-GB" sz="1800" dirty="0">
                <a:solidFill>
                  <a:schemeClr val="bg1"/>
                </a:solidFill>
                <a:latin typeface="Aptos" panose="020B0004020202020204" pitchFamily="34" charset="0"/>
                <a:ea typeface="Calibri" panose="020F0502020204030204" pitchFamily="34" charset="0"/>
                <a:cs typeface="Arial"/>
              </a:rPr>
              <a:t>Develop and test a proof-of-concept for longitudinal research to study how attitudes, motivations, actions, barriers and benefits for communities local to new planting change over time.</a:t>
            </a:r>
          </a:p>
        </p:txBody>
      </p:sp>
      <p:sp>
        <p:nvSpPr>
          <p:cNvPr id="2" name="Title 1">
            <a:extLst>
              <a:ext uri="{FF2B5EF4-FFF2-40B4-BE49-F238E27FC236}">
                <a16:creationId xmlns:a16="http://schemas.microsoft.com/office/drawing/2014/main" id="{20C54B47-0A13-F10B-DDA2-8369EF0829BD}"/>
              </a:ext>
            </a:extLst>
          </p:cNvPr>
          <p:cNvSpPr>
            <a:spLocks noGrp="1"/>
          </p:cNvSpPr>
          <p:nvPr>
            <p:ph type="title"/>
          </p:nvPr>
        </p:nvSpPr>
        <p:spPr>
          <a:xfrm>
            <a:off x="5004048" y="-218703"/>
            <a:ext cx="6172200" cy="857250"/>
          </a:xfrm>
        </p:spPr>
        <p:txBody>
          <a:bodyPr>
            <a:normAutofit/>
          </a:bodyPr>
          <a:lstStyle/>
          <a:p>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Objectives</a:t>
            </a:r>
            <a:endParaRPr lang="en-GB" sz="2400" b="1">
              <a:solidFill>
                <a:schemeClr val="bg1"/>
              </a:solidFill>
              <a:latin typeface="VAG Rounded Next" panose="020F0502020203020204" pitchFamily="34" charset="0"/>
              <a:cs typeface="Arial" panose="020B0604020202020204" pitchFamily="34" charset="0"/>
            </a:endParaRPr>
          </a:p>
        </p:txBody>
      </p:sp>
    </p:spTree>
    <p:extLst>
      <p:ext uri="{BB962C8B-B14F-4D97-AF65-F5344CB8AC3E}">
        <p14:creationId xmlns:p14="http://schemas.microsoft.com/office/powerpoint/2010/main" val="2021427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B0E29-164B-8E08-BB20-0C4210AE7A7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77E2171-3AE3-7BB6-067E-8780C4B8A24C}"/>
              </a:ext>
            </a:extLst>
          </p:cNvPr>
          <p:cNvSpPr>
            <a:spLocks noGrp="1"/>
          </p:cNvSpPr>
          <p:nvPr>
            <p:ph type="sldNum" sz="quarter" idx="12"/>
          </p:nvPr>
        </p:nvSpPr>
        <p:spPr/>
        <p:txBody>
          <a:bodyPr/>
          <a:lstStyle/>
          <a:p>
            <a:fld id="{B5388D30-9EBF-4FD3-88B2-6AA4299987DC}" type="slidenum">
              <a:rPr lang="en-GB" smtClean="0"/>
              <a:pPr/>
              <a:t>30</a:t>
            </a:fld>
            <a:endParaRPr lang="en-GB"/>
          </a:p>
        </p:txBody>
      </p:sp>
      <p:sp>
        <p:nvSpPr>
          <p:cNvPr id="2" name="Title 1">
            <a:extLst>
              <a:ext uri="{FF2B5EF4-FFF2-40B4-BE49-F238E27FC236}">
                <a16:creationId xmlns:a16="http://schemas.microsoft.com/office/drawing/2014/main" id="{783931C1-3180-CFB4-1E96-94681313193E}"/>
              </a:ext>
            </a:extLst>
          </p:cNvPr>
          <p:cNvSpPr>
            <a:spLocks noGrp="1"/>
          </p:cNvSpPr>
          <p:nvPr>
            <p:ph type="title"/>
          </p:nvPr>
        </p:nvSpPr>
        <p:spPr>
          <a:xfrm>
            <a:off x="875899" y="-218703"/>
            <a:ext cx="8160597" cy="857250"/>
          </a:xfrm>
        </p:spPr>
        <p:txBody>
          <a:bodyPr>
            <a:normAutofit/>
          </a:bodyPr>
          <a:lstStyle/>
          <a:p>
            <a:pPr algn="r"/>
            <a:r>
              <a:rPr lang="en-US" sz="22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Learning for new woodland sites cont.</a:t>
            </a:r>
            <a:endParaRPr lang="en-GB" sz="2200" b="1" dirty="0">
              <a:solidFill>
                <a:schemeClr val="bg1"/>
              </a:solidFill>
              <a:latin typeface="VAG Rounded Next" panose="020F0502020203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C2EF5A0-3517-56E6-AA7B-18AA45AB816B}"/>
              </a:ext>
            </a:extLst>
          </p:cNvPr>
          <p:cNvSpPr txBox="1"/>
          <p:nvPr/>
        </p:nvSpPr>
        <p:spPr>
          <a:xfrm>
            <a:off x="238200" y="695260"/>
            <a:ext cx="8654340" cy="4247317"/>
          </a:xfrm>
          <a:prstGeom prst="rect">
            <a:avLst/>
          </a:prstGeom>
          <a:noFill/>
        </p:spPr>
        <p:txBody>
          <a:bodyPr wrap="square" rtlCol="0">
            <a:spAutoFit/>
          </a:bodyPr>
          <a:lstStyle/>
          <a:p>
            <a:pPr>
              <a:spcAft>
                <a:spcPts val="1200"/>
              </a:spcAft>
            </a:pPr>
            <a:r>
              <a:rPr lang="en-GB" sz="2000" dirty="0">
                <a:solidFill>
                  <a:schemeClr val="bg1"/>
                </a:solidFill>
                <a:latin typeface="Aptos" panose="020B0004020202020204" pitchFamily="34" charset="0"/>
              </a:rPr>
              <a:t>Engaging people in designing and creating woodlands, through volunteering and outreach, can support protective behaviours and how much the woodland is valued. </a:t>
            </a:r>
          </a:p>
          <a:p>
            <a:pPr>
              <a:spcAft>
                <a:spcPts val="1200"/>
              </a:spcAft>
            </a:pPr>
            <a:r>
              <a:rPr lang="en-GB" sz="2000" dirty="0">
                <a:solidFill>
                  <a:schemeClr val="bg1"/>
                </a:solidFill>
                <a:latin typeface="Aptos" panose="020B0004020202020204" pitchFamily="34" charset="0"/>
              </a:rPr>
              <a:t>Many people care about providing space for wildlife, emphasizing such provision in site design and in communication by site managers will improve how much the community values the site. </a:t>
            </a:r>
          </a:p>
          <a:p>
            <a:pPr>
              <a:spcAft>
                <a:spcPts val="1200"/>
              </a:spcAft>
            </a:pPr>
            <a:r>
              <a:rPr lang="en-GB" sz="2000" dirty="0">
                <a:solidFill>
                  <a:schemeClr val="bg1"/>
                </a:solidFill>
                <a:latin typeface="Aptos" panose="020B0004020202020204" pitchFamily="34" charset="0"/>
              </a:rPr>
              <a:t>Non-visitors will likely have an opinion about woodland sites too and should be consulted about sites where possible. </a:t>
            </a:r>
          </a:p>
          <a:p>
            <a:pPr>
              <a:spcAft>
                <a:spcPts val="1200"/>
              </a:spcAft>
            </a:pPr>
            <a:r>
              <a:rPr lang="en-GB" sz="2000" dirty="0">
                <a:solidFill>
                  <a:schemeClr val="bg1"/>
                </a:solidFill>
                <a:latin typeface="Aptos" panose="020B0004020202020204" pitchFamily="34" charset="0"/>
              </a:rPr>
              <a:t>Newer arrivals to an area are more concerned about negative attributes. </a:t>
            </a:r>
          </a:p>
          <a:p>
            <a:pPr>
              <a:spcAft>
                <a:spcPts val="1200"/>
              </a:spcAft>
            </a:pPr>
            <a:r>
              <a:rPr lang="en-GB" sz="2000" dirty="0">
                <a:solidFill>
                  <a:schemeClr val="bg1"/>
                </a:solidFill>
                <a:latin typeface="Aptos" panose="020B0004020202020204" pitchFamily="34" charset="0"/>
              </a:rPr>
              <a:t>Design open spaces into woodlands to improve perceptions of safety</a:t>
            </a:r>
          </a:p>
          <a:p>
            <a:endParaRPr lang="en-GB" sz="2000" dirty="0"/>
          </a:p>
        </p:txBody>
      </p:sp>
    </p:spTree>
    <p:extLst>
      <p:ext uri="{BB962C8B-B14F-4D97-AF65-F5344CB8AC3E}">
        <p14:creationId xmlns:p14="http://schemas.microsoft.com/office/powerpoint/2010/main" val="1125484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bushes and trees&#10;&#10;AI-generated content may be incorrect.">
            <a:extLst>
              <a:ext uri="{FF2B5EF4-FFF2-40B4-BE49-F238E27FC236}">
                <a16:creationId xmlns:a16="http://schemas.microsoft.com/office/drawing/2014/main" id="{FC72C818-A619-B535-A0E2-ECC1F4AB5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612" y="397182"/>
            <a:ext cx="6981566" cy="4635759"/>
          </a:xfrm>
          <a:prstGeom prst="rect">
            <a:avLst/>
          </a:prstGeom>
        </p:spPr>
      </p:pic>
      <p:sp>
        <p:nvSpPr>
          <p:cNvPr id="7" name="Slide Number Placeholder 6"/>
          <p:cNvSpPr>
            <a:spLocks noGrp="1"/>
          </p:cNvSpPr>
          <p:nvPr>
            <p:ph type="sldNum" sz="quarter" idx="12"/>
          </p:nvPr>
        </p:nvSpPr>
        <p:spPr/>
        <p:txBody>
          <a:bodyPr/>
          <a:lstStyle/>
          <a:p>
            <a:fld id="{B5388D30-9EBF-4FD3-88B2-6AA4299987DC}" type="slidenum">
              <a:rPr lang="en-GB" smtClean="0"/>
              <a:pPr/>
              <a:t>31</a:t>
            </a:fld>
            <a:endParaRPr lang="en-GB"/>
          </a:p>
        </p:txBody>
      </p:sp>
      <p:sp>
        <p:nvSpPr>
          <p:cNvPr id="2" name="Title 1">
            <a:extLst>
              <a:ext uri="{FF2B5EF4-FFF2-40B4-BE49-F238E27FC236}">
                <a16:creationId xmlns:a16="http://schemas.microsoft.com/office/drawing/2014/main" id="{20C54B47-0A13-F10B-DDA2-8369EF0829BD}"/>
              </a:ext>
            </a:extLst>
          </p:cNvPr>
          <p:cNvSpPr>
            <a:spLocks noGrp="1"/>
          </p:cNvSpPr>
          <p:nvPr>
            <p:ph type="title"/>
          </p:nvPr>
        </p:nvSpPr>
        <p:spPr>
          <a:xfrm>
            <a:off x="5148064" y="-236562"/>
            <a:ext cx="5142348" cy="857250"/>
          </a:xfrm>
        </p:spPr>
        <p:txBody>
          <a:bodyPr>
            <a:normAutofit/>
          </a:bodyPr>
          <a:lstStyle/>
          <a:p>
            <a:r>
              <a:rPr lang="en-US" sz="24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Reporting available</a:t>
            </a:r>
            <a:endParaRPr lang="en-GB" sz="2400" b="1" dirty="0">
              <a:solidFill>
                <a:schemeClr val="bg1"/>
              </a:solidFill>
              <a:latin typeface="VAG Rounded Next" panose="020F0502020203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B5F6E26A-92A4-71CF-B8BA-156D9CBBC1CD}"/>
              </a:ext>
            </a:extLst>
          </p:cNvPr>
          <p:cNvSpPr>
            <a:spLocks noGrp="1"/>
          </p:cNvSpPr>
          <p:nvPr>
            <p:ph idx="1"/>
          </p:nvPr>
        </p:nvSpPr>
        <p:spPr>
          <a:xfrm>
            <a:off x="1136822" y="1254432"/>
            <a:ext cx="6549081" cy="2946865"/>
          </a:xfrm>
        </p:spPr>
        <p:txBody>
          <a:bodyPr>
            <a:normAutofit lnSpcReduction="10000"/>
          </a:bodyPr>
          <a:lstStyle/>
          <a:p>
            <a:pPr marL="0" indent="0">
              <a:buNone/>
            </a:pPr>
            <a:r>
              <a:rPr lang="en-GB" dirty="0">
                <a:solidFill>
                  <a:schemeClr val="tx2"/>
                </a:solidFill>
                <a:latin typeface="VAG Rounded Next" panose="020F0502020203020204" pitchFamily="34" charset="0"/>
                <a:hlinkClick r:id="rId4">
                  <a:extLst>
                    <a:ext uri="{A12FA001-AC4F-418D-AE19-62706E023703}">
                      <ahyp:hlinkClr xmlns:ahyp="http://schemas.microsoft.com/office/drawing/2018/hyperlinkcolor" val="tx"/>
                    </a:ext>
                  </a:extLst>
                </a:hlinkClick>
              </a:rPr>
              <a:t>beth.brockett@forestresearch.gov.uk</a:t>
            </a:r>
            <a:endParaRPr lang="en-GB" dirty="0">
              <a:solidFill>
                <a:schemeClr val="tx2"/>
              </a:solidFill>
              <a:latin typeface="VAG Rounded Next" panose="020F0502020203020204" pitchFamily="34" charset="0"/>
            </a:endParaRPr>
          </a:p>
          <a:p>
            <a:pPr marL="0" indent="0">
              <a:buNone/>
            </a:pPr>
            <a:endParaRPr lang="en-GB" dirty="0">
              <a:solidFill>
                <a:schemeClr val="bg1"/>
              </a:solidFill>
              <a:latin typeface="VAG Rounded Next" panose="020F0502020203020204" pitchFamily="34" charset="0"/>
            </a:endParaRPr>
          </a:p>
          <a:p>
            <a:pPr marL="0" indent="0">
              <a:buNone/>
            </a:pPr>
            <a:r>
              <a:rPr lang="en-GB" dirty="0">
                <a:solidFill>
                  <a:schemeClr val="bg1"/>
                </a:solidFill>
                <a:latin typeface="VAG Rounded Next" panose="020F0502020203020204" pitchFamily="34" charset="0"/>
                <a:hlinkClick r:id="rId5">
                  <a:extLst>
                    <a:ext uri="{A12FA001-AC4F-418D-AE19-62706E023703}">
                      <ahyp:hlinkClr xmlns:ahyp="http://schemas.microsoft.com/office/drawing/2018/hyperlinkcolor" val="tx"/>
                    </a:ext>
                  </a:extLst>
                </a:hlinkClick>
              </a:rPr>
              <a:t>https://www.forestresearch.gov.uk/research/mapping-the-social-benefits-of-woodland-creation-and-expansion/</a:t>
            </a:r>
            <a:r>
              <a:rPr lang="en-GB" dirty="0">
                <a:solidFill>
                  <a:schemeClr val="bg1"/>
                </a:solidFill>
                <a:latin typeface="VAG Rounded Next" panose="020F0502020203020204" pitchFamily="34" charset="0"/>
              </a:rPr>
              <a:t> </a:t>
            </a:r>
          </a:p>
        </p:txBody>
      </p:sp>
    </p:spTree>
    <p:extLst>
      <p:ext uri="{BB962C8B-B14F-4D97-AF65-F5344CB8AC3E}">
        <p14:creationId xmlns:p14="http://schemas.microsoft.com/office/powerpoint/2010/main" val="181119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E23D-B1E9-F71C-0C3A-2FE1AECEDF86}"/>
              </a:ext>
            </a:extLst>
          </p:cNvPr>
          <p:cNvSpPr>
            <a:spLocks noGrp="1"/>
          </p:cNvSpPr>
          <p:nvPr>
            <p:ph type="title"/>
          </p:nvPr>
        </p:nvSpPr>
        <p:spPr>
          <a:xfrm>
            <a:off x="4572604" y="-236562"/>
            <a:ext cx="6172200" cy="857250"/>
          </a:xfrm>
        </p:spPr>
        <p:txBody>
          <a:bodyPr>
            <a:normAutofit/>
          </a:bodyPr>
          <a:lstStyle/>
          <a:p>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Research Questions</a:t>
            </a:r>
            <a:endParaRPr lang="en-GB" sz="2400" b="1">
              <a:solidFill>
                <a:schemeClr val="bg1"/>
              </a:solidFill>
              <a:latin typeface="VAG Rounded Next" panose="020F0502020203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44486C0-1745-DF55-4EC6-E6881B798AA5}"/>
              </a:ext>
            </a:extLst>
          </p:cNvPr>
          <p:cNvSpPr>
            <a:spLocks noGrp="1"/>
          </p:cNvSpPr>
          <p:nvPr>
            <p:ph idx="1"/>
          </p:nvPr>
        </p:nvSpPr>
        <p:spPr>
          <a:xfrm>
            <a:off x="238200" y="806820"/>
            <a:ext cx="8712968" cy="4177550"/>
          </a:xfrm>
        </p:spPr>
        <p:txBody>
          <a:bodyPr>
            <a:normAutofit/>
          </a:bodyPr>
          <a:lstStyle/>
          <a:p>
            <a:pPr marL="0" indent="0">
              <a:lnSpc>
                <a:spcPct val="107000"/>
              </a:lnSpc>
              <a:spcBef>
                <a:spcPts val="225"/>
              </a:spcBef>
              <a:spcAft>
                <a:spcPts val="450"/>
              </a:spcAft>
              <a:buNone/>
            </a:pPr>
            <a:r>
              <a:rPr lang="en-GB" sz="1600" b="1" dirty="0">
                <a:solidFill>
                  <a:schemeClr val="bg1"/>
                </a:solidFill>
                <a:latin typeface="Aptos" panose="020B0004020202020204" pitchFamily="34" charset="0"/>
                <a:cs typeface="Arial" panose="020B0604020202020204" pitchFamily="34" charset="0"/>
              </a:rPr>
              <a:t>RQ1 </a:t>
            </a:r>
            <a:r>
              <a:rPr lang="en-GB" sz="1600" dirty="0">
                <a:solidFill>
                  <a:schemeClr val="bg1"/>
                </a:solidFill>
                <a:latin typeface="Aptos" panose="020B0004020202020204" pitchFamily="34" charset="0"/>
                <a:cs typeface="Arial" panose="020B0604020202020204" pitchFamily="34" charset="0"/>
              </a:rPr>
              <a:t>What do local community members who have visited the site think about the intervention (new planting and expansion of woodland) and how it has come about?</a:t>
            </a:r>
          </a:p>
          <a:p>
            <a:pPr marL="0" indent="0">
              <a:lnSpc>
                <a:spcPct val="107000"/>
              </a:lnSpc>
              <a:spcBef>
                <a:spcPts val="225"/>
              </a:spcBef>
              <a:spcAft>
                <a:spcPts val="450"/>
              </a:spcAft>
              <a:buNone/>
            </a:pPr>
            <a:r>
              <a:rPr lang="en-GB" sz="1600" b="1" dirty="0">
                <a:solidFill>
                  <a:schemeClr val="bg1"/>
                </a:solidFill>
                <a:latin typeface="Aptos" panose="020B0004020202020204" pitchFamily="34" charset="0"/>
                <a:cs typeface="Arial" panose="020B0604020202020204" pitchFamily="34" charset="0"/>
              </a:rPr>
              <a:t>RQ2 </a:t>
            </a:r>
            <a:r>
              <a:rPr lang="en-GB" sz="1600" dirty="0">
                <a:solidFill>
                  <a:schemeClr val="bg1"/>
                </a:solidFill>
                <a:latin typeface="Aptos" panose="020B0004020202020204" pitchFamily="34" charset="0"/>
                <a:cs typeface="Arial" panose="020B0604020202020204" pitchFamily="34" charset="0"/>
              </a:rPr>
              <a:t>What do local community members who have not visited the site (but are aware of the intervention) think about it and how it has come about?</a:t>
            </a:r>
          </a:p>
          <a:p>
            <a:pPr marL="0" indent="0">
              <a:lnSpc>
                <a:spcPct val="107000"/>
              </a:lnSpc>
              <a:spcBef>
                <a:spcPts val="225"/>
              </a:spcBef>
              <a:spcAft>
                <a:spcPts val="450"/>
              </a:spcAft>
              <a:buNone/>
            </a:pPr>
            <a:r>
              <a:rPr lang="en-GB" sz="1600" b="1" dirty="0">
                <a:solidFill>
                  <a:schemeClr val="bg1"/>
                </a:solidFill>
                <a:latin typeface="Aptos" panose="020B0004020202020204" pitchFamily="34" charset="0"/>
                <a:cs typeface="Arial" panose="020B0604020202020204" pitchFamily="34" charset="0"/>
              </a:rPr>
              <a:t>RQ3 </a:t>
            </a:r>
            <a:r>
              <a:rPr lang="en-GB" sz="1600" dirty="0">
                <a:solidFill>
                  <a:schemeClr val="bg1"/>
                </a:solidFill>
                <a:latin typeface="Aptos" panose="020B0004020202020204" pitchFamily="34" charset="0"/>
                <a:cs typeface="Arial" panose="020B0604020202020204" pitchFamily="34" charset="0"/>
              </a:rPr>
              <a:t>What impacts has the intervention had on local community members who visit/engage with the site?</a:t>
            </a:r>
          </a:p>
          <a:p>
            <a:pPr marL="0" indent="0">
              <a:lnSpc>
                <a:spcPct val="107000"/>
              </a:lnSpc>
              <a:spcBef>
                <a:spcPts val="225"/>
              </a:spcBef>
              <a:spcAft>
                <a:spcPts val="450"/>
              </a:spcAft>
              <a:buNone/>
            </a:pPr>
            <a:r>
              <a:rPr lang="en-GB" sz="1600" b="1" dirty="0">
                <a:solidFill>
                  <a:schemeClr val="bg1"/>
                </a:solidFill>
                <a:latin typeface="Aptos" panose="020B0004020202020204" pitchFamily="34" charset="0"/>
                <a:cs typeface="Arial" panose="020B0604020202020204" pitchFamily="34" charset="0"/>
              </a:rPr>
              <a:t>RQ4 </a:t>
            </a:r>
            <a:r>
              <a:rPr lang="en-GB" sz="1600" dirty="0">
                <a:solidFill>
                  <a:schemeClr val="bg1"/>
                </a:solidFill>
                <a:latin typeface="Aptos" panose="020B0004020202020204" pitchFamily="34" charset="0"/>
                <a:cs typeface="Arial" panose="020B0604020202020204" pitchFamily="34" charset="0"/>
              </a:rPr>
              <a:t>What impacts, if any, has the intervention had on local community members who have not visited (but are aware of the intervention)?</a:t>
            </a:r>
          </a:p>
          <a:p>
            <a:pPr marL="0" indent="0">
              <a:lnSpc>
                <a:spcPct val="107000"/>
              </a:lnSpc>
              <a:spcBef>
                <a:spcPts val="225"/>
              </a:spcBef>
              <a:spcAft>
                <a:spcPts val="450"/>
              </a:spcAft>
              <a:buNone/>
            </a:pPr>
            <a:r>
              <a:rPr lang="en-GB" sz="1600" b="1" dirty="0">
                <a:solidFill>
                  <a:schemeClr val="bg1"/>
                </a:solidFill>
                <a:latin typeface="Aptos" panose="020B0004020202020204" pitchFamily="34" charset="0"/>
                <a:cs typeface="Arial" panose="020B0604020202020204" pitchFamily="34" charset="0"/>
              </a:rPr>
              <a:t>RQ5 </a:t>
            </a:r>
            <a:r>
              <a:rPr lang="en-GB" sz="1600" dirty="0">
                <a:solidFill>
                  <a:schemeClr val="bg1"/>
                </a:solidFill>
                <a:latin typeface="Aptos" panose="020B0004020202020204" pitchFamily="34" charset="0"/>
                <a:cs typeface="Arial" panose="020B0604020202020204" pitchFamily="34" charset="0"/>
              </a:rPr>
              <a:t>How do we best capture the above change in attitudes, motivations, actions, barriers and benefits linked to woodland creation and expansion for diverse communities over time? </a:t>
            </a:r>
          </a:p>
          <a:p>
            <a:pPr marL="0" indent="0">
              <a:lnSpc>
                <a:spcPct val="107000"/>
              </a:lnSpc>
              <a:spcBef>
                <a:spcPts val="225"/>
              </a:spcBef>
              <a:spcAft>
                <a:spcPts val="450"/>
              </a:spcAft>
              <a:buNone/>
            </a:pPr>
            <a:r>
              <a:rPr lang="en-GB" sz="1600" b="1" dirty="0">
                <a:solidFill>
                  <a:schemeClr val="bg1"/>
                </a:solidFill>
                <a:latin typeface="Aptos" panose="020B0004020202020204" pitchFamily="34" charset="0"/>
                <a:cs typeface="Arial" panose="020B0604020202020204" pitchFamily="34" charset="0"/>
              </a:rPr>
              <a:t>RQ6 </a:t>
            </a:r>
            <a:r>
              <a:rPr lang="en-GB" sz="1600" dirty="0">
                <a:solidFill>
                  <a:schemeClr val="bg1"/>
                </a:solidFill>
                <a:latin typeface="Aptos" panose="020B0004020202020204" pitchFamily="34" charset="0"/>
                <a:cs typeface="Arial" panose="020B0604020202020204" pitchFamily="34" charset="0"/>
              </a:rPr>
              <a:t>What lessons can we take from the above to inform such interventions to help them improve provision of benefits and to maximise access/engagement with such sites and minimise negative impacts? </a:t>
            </a:r>
          </a:p>
          <a:p>
            <a:pPr marL="0" indent="0">
              <a:lnSpc>
                <a:spcPct val="107000"/>
              </a:lnSpc>
              <a:spcBef>
                <a:spcPts val="225"/>
              </a:spcBef>
              <a:spcAft>
                <a:spcPts val="450"/>
              </a:spcAft>
              <a:buNone/>
            </a:pPr>
            <a:endParaRPr lang="en-GB" sz="1500" b="1" dirty="0">
              <a:latin typeface="Aptos" panose="020B0004020202020204" pitchFamily="34" charset="0"/>
              <a:cs typeface="Arial" panose="020B0604020202020204" pitchFamily="34" charset="0"/>
            </a:endParaRPr>
          </a:p>
          <a:p>
            <a:pPr marL="0" indent="0">
              <a:spcAft>
                <a:spcPts val="600"/>
              </a:spcAft>
              <a:buNone/>
            </a:pPr>
            <a:endParaRPr lang="en-GB" sz="1350" dirty="0">
              <a:latin typeface="Aptos" panose="020B0004020202020204" pitchFamily="34" charset="0"/>
              <a:ea typeface="Calibri" panose="020F0502020204030204" pitchFamily="34" charset="0"/>
            </a:endParaRPr>
          </a:p>
          <a:p>
            <a:pPr marL="0" indent="0">
              <a:buNone/>
            </a:pPr>
            <a:endParaRPr lang="en-GB" sz="1200" dirty="0">
              <a:latin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C5D7880-5023-458C-8E0E-0ACFE5D6C838}"/>
              </a:ext>
            </a:extLst>
          </p:cNvPr>
          <p:cNvSpPr>
            <a:spLocks noGrp="1"/>
          </p:cNvSpPr>
          <p:nvPr>
            <p:ph type="sldNum" sz="quarter" idx="12"/>
          </p:nvPr>
        </p:nvSpPr>
        <p:spPr/>
        <p:txBody>
          <a:bodyPr/>
          <a:lstStyle/>
          <a:p>
            <a:fld id="{B5388D30-9EBF-4FD3-88B2-6AA4299987DC}" type="slidenum">
              <a:rPr lang="en-GB" smtClean="0"/>
              <a:pPr/>
              <a:t>4</a:t>
            </a:fld>
            <a:endParaRPr lang="en-GB"/>
          </a:p>
        </p:txBody>
      </p:sp>
    </p:spTree>
    <p:extLst>
      <p:ext uri="{BB962C8B-B14F-4D97-AF65-F5344CB8AC3E}">
        <p14:creationId xmlns:p14="http://schemas.microsoft.com/office/powerpoint/2010/main" val="396742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09F80-A296-3986-9DCC-FB1C2DE34C8D}"/>
              </a:ext>
            </a:extLst>
          </p:cNvPr>
          <p:cNvSpPr>
            <a:spLocks noGrp="1"/>
          </p:cNvSpPr>
          <p:nvPr>
            <p:ph type="dt" sz="half" idx="10"/>
          </p:nvPr>
        </p:nvSpPr>
        <p:spPr/>
        <p:txBody>
          <a:bodyPr/>
          <a:lstStyle/>
          <a:p>
            <a:fld id="{0D8E5E10-9289-4469-8F90-26E2F04261CE}" type="datetime1">
              <a:rPr lang="en-GB" smtClean="0"/>
              <a:t>13/10/2025</a:t>
            </a:fld>
            <a:endParaRPr lang="en-GB"/>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F825BB62-3000-8F36-7F0F-09C9524B79CD}"/>
                  </a:ext>
                </a:extLst>
              </p:cNvPr>
              <p:cNvGraphicFramePr>
                <a:graphicFrameLocks noChangeAspect="1"/>
              </p:cNvGraphicFramePr>
              <p:nvPr/>
            </p:nvGraphicFramePr>
            <p:xfrm>
              <a:off x="-2591345" y="3354297"/>
              <a:ext cx="1714500" cy="1285875"/>
            </p:xfrm>
            <a:graphic>
              <a:graphicData uri="http://schemas.microsoft.com/office/powerpoint/2016/slidezoom">
                <pslz:sldZm>
                  <pslz:sldZmObj sldId="546" cId="572092980">
                    <pslz:zmPr id="{549DCE11-9AC7-403F-BC52-671C33CD3BE7}" returnToParent="0" transitionDur="1000">
                      <p166:blipFill xmlns:p166="http://schemas.microsoft.com/office/powerpoint/2016/6/main">
                        <a:blip r:embed="rId3"/>
                        <a:stretch>
                          <a:fillRect/>
                        </a:stretch>
                      </p166:blipFill>
                      <p166:spPr xmlns:p166="http://schemas.microsoft.com/office/powerpoint/2016/6/main">
                        <a:xfrm>
                          <a:off x="0" y="0"/>
                          <a:ext cx="1714500" cy="1285875"/>
                        </a:xfrm>
                        <a:prstGeom prst="rect">
                          <a:avLst/>
                        </a:prstGeom>
                        <a:ln w="3175">
                          <a:solidFill>
                            <a:prstClr val="ltGray"/>
                          </a:solidFill>
                        </a:ln>
                      </p166:spPr>
                    </pslz:zmPr>
                  </pslz:sldZmObj>
                </pslz:sldZm>
              </a:graphicData>
            </a:graphic>
          </p:graphicFrame>
        </mc:Choice>
        <mc:Fallback xmlns="">
          <p:pic>
            <p:nvPicPr>
              <p:cNvPr id="12" name="Slide Zoom 11">
                <a:extLst>
                  <a:ext uri="{FF2B5EF4-FFF2-40B4-BE49-F238E27FC236}">
                    <a16:creationId xmlns:a16="http://schemas.microsoft.com/office/drawing/2014/main" id="{F825BB62-3000-8F36-7F0F-09C9524B79CD}"/>
                  </a:ext>
                </a:extLst>
              </p:cNvPr>
              <p:cNvPicPr>
                <a:picLocks noGrp="1" noRot="1" noChangeAspect="1" noMove="1" noResize="1" noEditPoints="1" noAdjustHandles="1" noChangeArrowheads="1" noChangeShapeType="1"/>
              </p:cNvPicPr>
              <p:nvPr/>
            </p:nvPicPr>
            <p:blipFill>
              <a:blip r:embed="rId4"/>
              <a:stretch>
                <a:fillRect/>
              </a:stretch>
            </p:blipFill>
            <p:spPr>
              <a:xfrm>
                <a:off x="-2591345" y="3354297"/>
                <a:ext cx="1714500" cy="1285875"/>
              </a:xfrm>
              <a:prstGeom prst="rect">
                <a:avLst/>
              </a:prstGeom>
              <a:ln w="3175">
                <a:solidFill>
                  <a:prstClr val="ltGray"/>
                </a:solidFill>
              </a:ln>
            </p:spPr>
          </p:pic>
        </mc:Fallback>
      </mc:AlternateContent>
      <p:sp>
        <p:nvSpPr>
          <p:cNvPr id="3" name="Title 1">
            <a:extLst>
              <a:ext uri="{FF2B5EF4-FFF2-40B4-BE49-F238E27FC236}">
                <a16:creationId xmlns:a16="http://schemas.microsoft.com/office/drawing/2014/main" id="{9099D6C5-675B-413A-CAFE-21A8673348D5}"/>
              </a:ext>
            </a:extLst>
          </p:cNvPr>
          <p:cNvSpPr txBox="1">
            <a:spLocks/>
          </p:cNvSpPr>
          <p:nvPr/>
        </p:nvSpPr>
        <p:spPr>
          <a:xfrm>
            <a:off x="4860032" y="-48430"/>
            <a:ext cx="61722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Study locations</a:t>
            </a:r>
            <a:endParaRPr lang="en-GB" sz="2400" b="1">
              <a:solidFill>
                <a:schemeClr val="bg1"/>
              </a:solidFill>
              <a:latin typeface="VAG Rounded Next" panose="020F0502020203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969A2B6-5076-9AAA-F9B3-D02663485782}"/>
              </a:ext>
            </a:extLst>
          </p:cNvPr>
          <p:cNvPicPr>
            <a:picLocks noChangeAspect="1"/>
          </p:cNvPicPr>
          <p:nvPr/>
        </p:nvPicPr>
        <p:blipFill rotWithShape="1">
          <a:blip r:embed="rId5"/>
          <a:srcRect l="31571" t="15333" r="39143" b="63724"/>
          <a:stretch/>
        </p:blipFill>
        <p:spPr>
          <a:xfrm>
            <a:off x="1598428" y="4113336"/>
            <a:ext cx="2008415" cy="807914"/>
          </a:xfrm>
          <a:prstGeom prst="rect">
            <a:avLst/>
          </a:prstGeom>
        </p:spPr>
      </p:pic>
      <p:pic>
        <p:nvPicPr>
          <p:cNvPr id="7" name="Picture 2" descr="The National Forest (England) - Wikipedia">
            <a:extLst>
              <a:ext uri="{FF2B5EF4-FFF2-40B4-BE49-F238E27FC236}">
                <a16:creationId xmlns:a16="http://schemas.microsoft.com/office/drawing/2014/main" id="{D631522B-2AC7-5687-CD79-A2E41F94A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2999" y="673552"/>
            <a:ext cx="1600200" cy="1078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ap showing Index of Multiple Deprivation Scores for the area surrounding The National Forest study sites. Showing a mixture of deprivation scores within the sample buffer areas for all four sites. ">
            <a:extLst>
              <a:ext uri="{FF2B5EF4-FFF2-40B4-BE49-F238E27FC236}">
                <a16:creationId xmlns:a16="http://schemas.microsoft.com/office/drawing/2014/main" id="{BC33E895-AF33-EC52-A28F-654D581306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6982" y="1815015"/>
            <a:ext cx="4844149" cy="3262533"/>
          </a:xfrm>
          <a:prstGeom prst="rect">
            <a:avLst/>
          </a:prstGeom>
        </p:spPr>
      </p:pic>
      <p:pic>
        <p:nvPicPr>
          <p:cNvPr id="4" name="Picture 3" descr="A map showing Index of Multiple Deprivation Scores for the area surrounding the Forest of Marston Vale study sites. Showing the Gateway Cluster has higher deprivation scores within the 2500m buffer area than the other two clusters. ">
            <a:extLst>
              <a:ext uri="{FF2B5EF4-FFF2-40B4-BE49-F238E27FC236}">
                <a16:creationId xmlns:a16="http://schemas.microsoft.com/office/drawing/2014/main" id="{87594B21-B579-4300-2226-21FF352999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69" y="673552"/>
            <a:ext cx="4848655" cy="3262533"/>
          </a:xfrm>
          <a:prstGeom prst="rect">
            <a:avLst/>
          </a:prstGeom>
        </p:spPr>
      </p:pic>
    </p:spTree>
    <p:extLst>
      <p:ext uri="{BB962C8B-B14F-4D97-AF65-F5344CB8AC3E}">
        <p14:creationId xmlns:p14="http://schemas.microsoft.com/office/powerpoint/2010/main" val="57209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798DE-6243-6BE1-11AE-AE0D34F71EE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F9CC45C-F7E8-EF81-5E2E-B0E6984D303E}"/>
              </a:ext>
            </a:extLst>
          </p:cNvPr>
          <p:cNvSpPr>
            <a:spLocks noGrp="1"/>
          </p:cNvSpPr>
          <p:nvPr>
            <p:ph type="sldNum" sz="quarter" idx="12"/>
          </p:nvPr>
        </p:nvSpPr>
        <p:spPr/>
        <p:txBody>
          <a:bodyPr/>
          <a:lstStyle/>
          <a:p>
            <a:fld id="{B5388D30-9EBF-4FD3-88B2-6AA4299987DC}" type="slidenum">
              <a:rPr lang="en-GB" smtClean="0"/>
              <a:pPr/>
              <a:t>6</a:t>
            </a:fld>
            <a:endParaRPr lang="en-GB"/>
          </a:p>
        </p:txBody>
      </p:sp>
      <p:sp>
        <p:nvSpPr>
          <p:cNvPr id="2" name="Title 1">
            <a:extLst>
              <a:ext uri="{FF2B5EF4-FFF2-40B4-BE49-F238E27FC236}">
                <a16:creationId xmlns:a16="http://schemas.microsoft.com/office/drawing/2014/main" id="{27985A78-AF04-F39B-FD7A-62803E66420F}"/>
              </a:ext>
            </a:extLst>
          </p:cNvPr>
          <p:cNvSpPr>
            <a:spLocks noGrp="1"/>
          </p:cNvSpPr>
          <p:nvPr>
            <p:ph type="title"/>
          </p:nvPr>
        </p:nvSpPr>
        <p:spPr>
          <a:xfrm>
            <a:off x="3275856" y="-218703"/>
            <a:ext cx="5760640" cy="857250"/>
          </a:xfrm>
        </p:spPr>
        <p:txBody>
          <a:bodyPr>
            <a:normAutofit/>
          </a:bodyPr>
          <a:lstStyle/>
          <a:p>
            <a:pPr algn="r"/>
            <a:r>
              <a:rPr lang="en-US" sz="2400" b="1" dirty="0">
                <a:solidFill>
                  <a:schemeClr val="bg1"/>
                </a:solidFill>
                <a:latin typeface="VAG Rounded Next" panose="020F0502020203020204" pitchFamily="34" charset="0"/>
                <a:ea typeface="Calibri" panose="020F0502020204030204" pitchFamily="34" charset="0"/>
                <a:cs typeface="Arial" panose="020B0604020202020204" pitchFamily="34" charset="0"/>
              </a:rPr>
              <a:t>Methodological approach</a:t>
            </a:r>
            <a:endParaRPr lang="en-GB" sz="2400" b="1" dirty="0">
              <a:solidFill>
                <a:schemeClr val="bg1"/>
              </a:solidFill>
              <a:latin typeface="VAG Rounded Next" panose="020F0502020203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128DDD8A-CE01-17FA-3F82-D2DD4CA9675D}"/>
              </a:ext>
            </a:extLst>
          </p:cNvPr>
          <p:cNvGrpSpPr/>
          <p:nvPr/>
        </p:nvGrpSpPr>
        <p:grpSpPr>
          <a:xfrm>
            <a:off x="381964" y="999402"/>
            <a:ext cx="3141407" cy="3365646"/>
            <a:chOff x="381964" y="999402"/>
            <a:chExt cx="3141407" cy="3365646"/>
          </a:xfrm>
        </p:grpSpPr>
        <p:pic>
          <p:nvPicPr>
            <p:cNvPr id="6" name="Graphic 5" descr="Boy holding a phone">
              <a:extLst>
                <a:ext uri="{FF2B5EF4-FFF2-40B4-BE49-F238E27FC236}">
                  <a16:creationId xmlns:a16="http://schemas.microsoft.com/office/drawing/2014/main" id="{7E12870F-4D5C-F081-B588-FC51CD7049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177605" y="999402"/>
              <a:ext cx="1225351" cy="1228725"/>
            </a:xfrm>
            <a:prstGeom prst="rect">
              <a:avLst/>
            </a:prstGeom>
          </p:spPr>
        </p:pic>
        <p:pic>
          <p:nvPicPr>
            <p:cNvPr id="10" name="Graphic 9" descr="Woman raising a hand">
              <a:extLst>
                <a:ext uri="{FF2B5EF4-FFF2-40B4-BE49-F238E27FC236}">
                  <a16:creationId xmlns:a16="http://schemas.microsoft.com/office/drawing/2014/main" id="{FDBADE09-0FE6-0A5B-0AC8-FA14A352D7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277" y="1023214"/>
              <a:ext cx="1400175" cy="1181100"/>
            </a:xfrm>
            <a:prstGeom prst="rect">
              <a:avLst/>
            </a:prstGeom>
          </p:spPr>
        </p:pic>
        <p:pic>
          <p:nvPicPr>
            <p:cNvPr id="14" name="Graphic 13" descr="Hourglass 60% with solid fill">
              <a:extLst>
                <a:ext uri="{FF2B5EF4-FFF2-40B4-BE49-F238E27FC236}">
                  <a16:creationId xmlns:a16="http://schemas.microsoft.com/office/drawing/2014/main" id="{E762E8D9-451F-821E-2E70-CAED9E235F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9252" y="2311319"/>
              <a:ext cx="914400" cy="914400"/>
            </a:xfrm>
            <a:prstGeom prst="rect">
              <a:avLst/>
            </a:prstGeom>
          </p:spPr>
        </p:pic>
        <p:sp>
          <p:nvSpPr>
            <p:cNvPr id="15" name="Arrow: Right 14">
              <a:extLst>
                <a:ext uri="{FF2B5EF4-FFF2-40B4-BE49-F238E27FC236}">
                  <a16:creationId xmlns:a16="http://schemas.microsoft.com/office/drawing/2014/main" id="{C9DCA611-C691-B8C6-7E63-AFE91392F89A}"/>
                </a:ext>
              </a:extLst>
            </p:cNvPr>
            <p:cNvSpPr/>
            <p:nvPr/>
          </p:nvSpPr>
          <p:spPr>
            <a:xfrm flipH="1">
              <a:off x="512912" y="2440869"/>
              <a:ext cx="978408"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686A526A-AA90-BD56-8FC7-B1BB1D0479B1}"/>
                </a:ext>
              </a:extLst>
            </p:cNvPr>
            <p:cNvSpPr/>
            <p:nvPr/>
          </p:nvSpPr>
          <p:spPr>
            <a:xfrm>
              <a:off x="2416806" y="2453056"/>
              <a:ext cx="978408"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Badge with solid fill">
              <a:extLst>
                <a:ext uri="{FF2B5EF4-FFF2-40B4-BE49-F238E27FC236}">
                  <a16:creationId xmlns:a16="http://schemas.microsoft.com/office/drawing/2014/main" id="{FBE62D2E-46C5-4AB3-F7E5-ADBF4E726E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2406" y="3450648"/>
              <a:ext cx="914400" cy="914400"/>
            </a:xfrm>
            <a:prstGeom prst="rect">
              <a:avLst/>
            </a:prstGeom>
          </p:spPr>
        </p:pic>
        <p:pic>
          <p:nvPicPr>
            <p:cNvPr id="26" name="Graphic 25" descr="Badge 3 with solid fill">
              <a:extLst>
                <a:ext uri="{FF2B5EF4-FFF2-40B4-BE49-F238E27FC236}">
                  <a16:creationId xmlns:a16="http://schemas.microsoft.com/office/drawing/2014/main" id="{1878F02E-810B-C9CB-4BB8-910C90DEC0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08971" y="3450648"/>
              <a:ext cx="914400" cy="914400"/>
            </a:xfrm>
            <a:prstGeom prst="rect">
              <a:avLst/>
            </a:prstGeom>
          </p:spPr>
        </p:pic>
        <p:pic>
          <p:nvPicPr>
            <p:cNvPr id="28" name="Graphic 27" descr="Badge 1 with solid fill">
              <a:extLst>
                <a:ext uri="{FF2B5EF4-FFF2-40B4-BE49-F238E27FC236}">
                  <a16:creationId xmlns:a16="http://schemas.microsoft.com/office/drawing/2014/main" id="{A432B7D1-CF1D-C961-1E84-59760128F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1964" y="3450648"/>
              <a:ext cx="914400" cy="914400"/>
            </a:xfrm>
            <a:prstGeom prst="rect">
              <a:avLst/>
            </a:prstGeom>
          </p:spPr>
        </p:pic>
      </p:grpSp>
      <p:grpSp>
        <p:nvGrpSpPr>
          <p:cNvPr id="3" name="Group 2">
            <a:extLst>
              <a:ext uri="{FF2B5EF4-FFF2-40B4-BE49-F238E27FC236}">
                <a16:creationId xmlns:a16="http://schemas.microsoft.com/office/drawing/2014/main" id="{4F500401-84D6-67F5-AF84-F72E01E14749}"/>
              </a:ext>
            </a:extLst>
          </p:cNvPr>
          <p:cNvGrpSpPr/>
          <p:nvPr/>
        </p:nvGrpSpPr>
        <p:grpSpPr>
          <a:xfrm>
            <a:off x="4858496" y="951851"/>
            <a:ext cx="3633799" cy="3652314"/>
            <a:chOff x="4858496" y="951851"/>
            <a:chExt cx="3633799" cy="3652314"/>
          </a:xfrm>
        </p:grpSpPr>
        <p:pic>
          <p:nvPicPr>
            <p:cNvPr id="30" name="drawing" descr="A map showing population density for the area surrounding The National Forest study sites. Showing a mixture of population densities within the sample buffer areas for all four sites. With Sence Valley and Brookvale Wood having the highest density overall. ">
              <a:extLst>
                <a:ext uri="{FF2B5EF4-FFF2-40B4-BE49-F238E27FC236}">
                  <a16:creationId xmlns:a16="http://schemas.microsoft.com/office/drawing/2014/main" id="{7117065B-5150-C8AC-9ACE-34EC0E05F2CE}"/>
                </a:ext>
              </a:extLst>
            </p:cNvPr>
            <p:cNvPicPr>
              <a:picLocks noChangeAspect="1"/>
            </p:cNvPicPr>
            <p:nvPr/>
          </p:nvPicPr>
          <p:blipFill>
            <a:blip r:embed="rId15">
              <a:extLst>
                <a:ext uri="{28A0092B-C50C-407E-A947-70E740481C1C}">
                  <a14:useLocalDpi xmlns:a14="http://schemas.microsoft.com/office/drawing/2010/main" val="0"/>
                </a:ext>
              </a:extLst>
            </a:blip>
            <a:srcRect l="65013" t="57191" r="11978" b="18052"/>
            <a:stretch/>
          </p:blipFill>
          <p:spPr>
            <a:xfrm>
              <a:off x="5453905" y="2757894"/>
              <a:ext cx="2546581" cy="1846271"/>
            </a:xfrm>
            <a:prstGeom prst="rect">
              <a:avLst/>
            </a:prstGeom>
          </p:spPr>
        </p:pic>
        <p:pic>
          <p:nvPicPr>
            <p:cNvPr id="35" name="Picture 34" descr="Cartoon checklist and pencil">
              <a:extLst>
                <a:ext uri="{FF2B5EF4-FFF2-40B4-BE49-F238E27FC236}">
                  <a16:creationId xmlns:a16="http://schemas.microsoft.com/office/drawing/2014/main" id="{AFFC5970-9D52-B14F-3647-7896E27611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58496" y="951851"/>
              <a:ext cx="1765100" cy="1323825"/>
            </a:xfrm>
            <a:prstGeom prst="rect">
              <a:avLst/>
            </a:prstGeom>
          </p:spPr>
        </p:pic>
        <p:pic>
          <p:nvPicPr>
            <p:cNvPr id="37" name="Picture 36" descr="Cartoon checklist and pencil">
              <a:extLst>
                <a:ext uri="{FF2B5EF4-FFF2-40B4-BE49-F238E27FC236}">
                  <a16:creationId xmlns:a16="http://schemas.microsoft.com/office/drawing/2014/main" id="{4047F0A9-8B81-9C06-FABA-4A235BC349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27195" y="951851"/>
              <a:ext cx="1765100" cy="1323825"/>
            </a:xfrm>
            <a:prstGeom prst="rect">
              <a:avLst/>
            </a:prstGeom>
          </p:spPr>
        </p:pic>
      </p:grpSp>
    </p:spTree>
    <p:extLst>
      <p:ext uri="{BB962C8B-B14F-4D97-AF65-F5344CB8AC3E}">
        <p14:creationId xmlns:p14="http://schemas.microsoft.com/office/powerpoint/2010/main" val="106288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1C2DA-5BBC-B050-E682-130074E11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9764F-343F-64EE-DD8E-2DA79D530D5B}"/>
              </a:ext>
            </a:extLst>
          </p:cNvPr>
          <p:cNvSpPr>
            <a:spLocks noGrp="1"/>
          </p:cNvSpPr>
          <p:nvPr>
            <p:ph type="ctrTitle"/>
          </p:nvPr>
        </p:nvSpPr>
        <p:spPr/>
        <p:txBody>
          <a:bodyPr/>
          <a:lstStyle/>
          <a:p>
            <a:r>
              <a:rPr lang="en-GB" dirty="0"/>
              <a:t>Qualitative approach</a:t>
            </a:r>
          </a:p>
        </p:txBody>
      </p:sp>
    </p:spTree>
    <p:extLst>
      <p:ext uri="{BB962C8B-B14F-4D97-AF65-F5344CB8AC3E}">
        <p14:creationId xmlns:p14="http://schemas.microsoft.com/office/powerpoint/2010/main" val="259177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4CF50-BF1F-3630-CDA0-A756E5F6CC9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1E495DD-C56B-FDDA-D4B9-9BEF9114DB66}"/>
              </a:ext>
            </a:extLst>
          </p:cNvPr>
          <p:cNvSpPr/>
          <p:nvPr/>
        </p:nvSpPr>
        <p:spPr>
          <a:xfrm>
            <a:off x="650316" y="1040681"/>
            <a:ext cx="7739415" cy="3218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84452A52-DE19-D389-9CB2-29F7F380D29B}"/>
              </a:ext>
            </a:extLst>
          </p:cNvPr>
          <p:cNvSpPr>
            <a:spLocks noGrp="1"/>
          </p:cNvSpPr>
          <p:nvPr>
            <p:ph type="sldNum" sz="quarter" idx="12"/>
          </p:nvPr>
        </p:nvSpPr>
        <p:spPr/>
        <p:txBody>
          <a:bodyPr/>
          <a:lstStyle/>
          <a:p>
            <a:fld id="{B5388D30-9EBF-4FD3-88B2-6AA4299987DC}" type="slidenum">
              <a:rPr lang="en-GB" smtClean="0"/>
              <a:pPr/>
              <a:t>8</a:t>
            </a:fld>
            <a:endParaRPr lang="en-GB"/>
          </a:p>
        </p:txBody>
      </p:sp>
      <p:sp>
        <p:nvSpPr>
          <p:cNvPr id="2" name="Title 1">
            <a:extLst>
              <a:ext uri="{FF2B5EF4-FFF2-40B4-BE49-F238E27FC236}">
                <a16:creationId xmlns:a16="http://schemas.microsoft.com/office/drawing/2014/main" id="{60397B9B-70B7-D12C-BFF1-222D272CF651}"/>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pic>
        <p:nvPicPr>
          <p:cNvPr id="4" name="Picture 3" descr="A screenshot of a video game&#10;&#10;AI-generated content may be incorrect.">
            <a:extLst>
              <a:ext uri="{FF2B5EF4-FFF2-40B4-BE49-F238E27FC236}">
                <a16:creationId xmlns:a16="http://schemas.microsoft.com/office/drawing/2014/main" id="{68DB6FCB-6558-2F8D-BB1F-59C852F2BD44}"/>
              </a:ext>
            </a:extLst>
          </p:cNvPr>
          <p:cNvPicPr>
            <a:picLocks noChangeAspect="1"/>
          </p:cNvPicPr>
          <p:nvPr/>
        </p:nvPicPr>
        <p:blipFill>
          <a:blip r:embed="rId3"/>
          <a:stretch>
            <a:fillRect/>
          </a:stretch>
        </p:blipFill>
        <p:spPr>
          <a:xfrm>
            <a:off x="744684" y="1151329"/>
            <a:ext cx="7640052" cy="2997967"/>
          </a:xfrm>
          <a:prstGeom prst="rect">
            <a:avLst/>
          </a:prstGeom>
        </p:spPr>
      </p:pic>
    </p:spTree>
    <p:extLst>
      <p:ext uri="{BB962C8B-B14F-4D97-AF65-F5344CB8AC3E}">
        <p14:creationId xmlns:p14="http://schemas.microsoft.com/office/powerpoint/2010/main" val="251586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9795A-B5D1-A398-A913-A0D01989BC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D5EB48F-2138-F4CF-72B2-F3FCA6E0B64C}"/>
              </a:ext>
            </a:extLst>
          </p:cNvPr>
          <p:cNvSpPr/>
          <p:nvPr/>
        </p:nvSpPr>
        <p:spPr>
          <a:xfrm>
            <a:off x="410308" y="1685191"/>
            <a:ext cx="8323383" cy="3201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452B0F5A-E24E-454A-9C6E-54EEFEC086C6}"/>
              </a:ext>
            </a:extLst>
          </p:cNvPr>
          <p:cNvSpPr>
            <a:spLocks noGrp="1"/>
          </p:cNvSpPr>
          <p:nvPr>
            <p:ph type="sldNum" sz="quarter" idx="12"/>
          </p:nvPr>
        </p:nvSpPr>
        <p:spPr/>
        <p:txBody>
          <a:bodyPr/>
          <a:lstStyle/>
          <a:p>
            <a:fld id="{B5388D30-9EBF-4FD3-88B2-6AA4299987DC}" type="slidenum">
              <a:rPr lang="en-GB" smtClean="0"/>
              <a:pPr/>
              <a:t>9</a:t>
            </a:fld>
            <a:endParaRPr lang="en-GB"/>
          </a:p>
        </p:txBody>
      </p:sp>
      <p:sp>
        <p:nvSpPr>
          <p:cNvPr id="2" name="Title 1">
            <a:extLst>
              <a:ext uri="{FF2B5EF4-FFF2-40B4-BE49-F238E27FC236}">
                <a16:creationId xmlns:a16="http://schemas.microsoft.com/office/drawing/2014/main" id="{4FB4057D-FA18-F689-2779-2D5820C4DF77}"/>
              </a:ext>
            </a:extLst>
          </p:cNvPr>
          <p:cNvSpPr>
            <a:spLocks noGrp="1"/>
          </p:cNvSpPr>
          <p:nvPr>
            <p:ph type="title"/>
          </p:nvPr>
        </p:nvSpPr>
        <p:spPr>
          <a:xfrm>
            <a:off x="3275856" y="-218703"/>
            <a:ext cx="5760640" cy="857250"/>
          </a:xfrm>
        </p:spPr>
        <p:txBody>
          <a:bodyPr>
            <a:normAutofit/>
          </a:bodyPr>
          <a:lstStyle/>
          <a:p>
            <a:pPr algn="r"/>
            <a:r>
              <a:rPr lang="en-US" sz="2400" b="1">
                <a:solidFill>
                  <a:schemeClr val="bg1"/>
                </a:solidFill>
                <a:latin typeface="VAG Rounded Next" panose="020F0502020203020204" pitchFamily="34" charset="0"/>
                <a:ea typeface="Calibri" panose="020F0502020204030204" pitchFamily="34" charset="0"/>
                <a:cs typeface="Arial" panose="020B0604020202020204" pitchFamily="34" charset="0"/>
              </a:rPr>
              <a:t>Qualitative approach </a:t>
            </a:r>
            <a:endParaRPr lang="en-GB" sz="2400" b="1">
              <a:solidFill>
                <a:schemeClr val="bg1"/>
              </a:solidFill>
              <a:latin typeface="VAG Rounded Next" panose="020F05020202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9FD345-4638-E8D7-701F-DBAD59E01DEF}"/>
              </a:ext>
            </a:extLst>
          </p:cNvPr>
          <p:cNvSpPr txBox="1"/>
          <p:nvPr/>
        </p:nvSpPr>
        <p:spPr>
          <a:xfrm>
            <a:off x="410706" y="512413"/>
            <a:ext cx="8007531" cy="17113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b="1">
                <a:solidFill>
                  <a:srgbClr val="FFFFFF"/>
                </a:solidFill>
                <a:latin typeface="VAG Rounded Next"/>
                <a:cs typeface="Segoe UI"/>
              </a:rPr>
              <a:t>Themes</a:t>
            </a:r>
          </a:p>
          <a:p>
            <a:pPr>
              <a:lnSpc>
                <a:spcPct val="150000"/>
              </a:lnSpc>
            </a:pPr>
            <a:r>
              <a:rPr lang="en-GB">
                <a:solidFill>
                  <a:srgbClr val="FFFFFF"/>
                </a:solidFill>
                <a:latin typeface="VAG Rounded Next"/>
                <a:cs typeface="Segoe UI"/>
              </a:rPr>
              <a:t>Experiencing change and sensing variety in new woodlands</a:t>
            </a:r>
          </a:p>
          <a:p>
            <a:pPr marL="285750" indent="-285750">
              <a:lnSpc>
                <a:spcPct val="150000"/>
              </a:lnSpc>
              <a:buFont typeface="Arial"/>
              <a:buChar char="•"/>
            </a:pPr>
            <a:endParaRPr lang="en-GB">
              <a:solidFill>
                <a:srgbClr val="FFFFFF"/>
              </a:solidFill>
              <a:latin typeface="VAG Rounded Next"/>
              <a:cs typeface="Segoe UI"/>
            </a:endParaRPr>
          </a:p>
          <a:p>
            <a:pPr>
              <a:lnSpc>
                <a:spcPct val="150000"/>
              </a:lnSpc>
            </a:pPr>
            <a:endParaRPr lang="en-GB">
              <a:solidFill>
                <a:srgbClr val="FFFFFF"/>
              </a:solidFill>
              <a:latin typeface="VAG Rounded Next"/>
              <a:cs typeface="Segoe UI"/>
            </a:endParaRPr>
          </a:p>
        </p:txBody>
      </p:sp>
      <p:pic>
        <p:nvPicPr>
          <p:cNvPr id="3" name="Picture 2" descr="A person standing in the rain&#10;&#10;AI-generated content may be incorrect.">
            <a:extLst>
              <a:ext uri="{FF2B5EF4-FFF2-40B4-BE49-F238E27FC236}">
                <a16:creationId xmlns:a16="http://schemas.microsoft.com/office/drawing/2014/main" id="{2F4AA655-7EC3-9371-1B8A-F9A90F6E3CDC}"/>
              </a:ext>
            </a:extLst>
          </p:cNvPr>
          <p:cNvPicPr>
            <a:picLocks noChangeAspect="1"/>
          </p:cNvPicPr>
          <p:nvPr/>
        </p:nvPicPr>
        <p:blipFill>
          <a:blip r:embed="rId3"/>
          <a:stretch>
            <a:fillRect/>
          </a:stretch>
        </p:blipFill>
        <p:spPr>
          <a:xfrm>
            <a:off x="4145551" y="1934308"/>
            <a:ext cx="4150014" cy="2791557"/>
          </a:xfrm>
          <a:prstGeom prst="rect">
            <a:avLst/>
          </a:prstGeom>
        </p:spPr>
      </p:pic>
      <p:pic>
        <p:nvPicPr>
          <p:cNvPr id="4" name="Picture 3" descr="A person looking through binoculars at a tree&#10;&#10;AI-generated content may be incorrect.">
            <a:extLst>
              <a:ext uri="{FF2B5EF4-FFF2-40B4-BE49-F238E27FC236}">
                <a16:creationId xmlns:a16="http://schemas.microsoft.com/office/drawing/2014/main" id="{F3C75785-EBAB-2FDD-DD1B-8A2D8BC0405E}"/>
              </a:ext>
            </a:extLst>
          </p:cNvPr>
          <p:cNvPicPr>
            <a:picLocks noChangeAspect="1"/>
          </p:cNvPicPr>
          <p:nvPr/>
        </p:nvPicPr>
        <p:blipFill>
          <a:blip r:embed="rId4"/>
          <a:stretch>
            <a:fillRect/>
          </a:stretch>
        </p:blipFill>
        <p:spPr>
          <a:xfrm>
            <a:off x="1114268" y="1934307"/>
            <a:ext cx="2922291" cy="2791557"/>
          </a:xfrm>
          <a:prstGeom prst="rect">
            <a:avLst/>
          </a:prstGeom>
        </p:spPr>
      </p:pic>
    </p:spTree>
    <p:extLst>
      <p:ext uri="{BB962C8B-B14F-4D97-AF65-F5344CB8AC3E}">
        <p14:creationId xmlns:p14="http://schemas.microsoft.com/office/powerpoint/2010/main" val="801068576"/>
      </p:ext>
    </p:extLst>
  </p:cSld>
  <p:clrMapOvr>
    <a:masterClrMapping/>
  </p:clrMapOvr>
</p:sld>
</file>

<file path=ppt/theme/theme1.xml><?xml version="1.0" encoding="utf-8"?>
<a:theme xmlns:a="http://schemas.openxmlformats.org/drawingml/2006/main" name="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 16 to 9 Powerpoint template English  -  Read-Only" id="{E7F1A0D7-8B74-4FF7-8CB0-655EEA592721}" vid="{7DB12893-1624-4813-B2E7-A6E33036029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 16 to 9 Powerpoint template English  -  Read-Only" id="{E7F1A0D7-8B74-4FF7-8CB0-655EEA592721}" vid="{2B50FBAF-4EA0-476D-A5CF-AE09028B47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a582cb4e-0d44-4dc8-ba95-72143823b4f7" xsi:nil="true"/>
    <lcf76f155ced4ddcb4097134ff3c332f xmlns="a582cb4e-0d44-4dc8-ba95-72143823b4f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218F320CA7374D99A7F1362A01D140" ma:contentTypeVersion="15" ma:contentTypeDescription="Create a new document." ma:contentTypeScope="" ma:versionID="3b6e1ce2d1b584435a636d2f7e5f8daa">
  <xsd:schema xmlns:xsd="http://www.w3.org/2001/XMLSchema" xmlns:xs="http://www.w3.org/2001/XMLSchema" xmlns:p="http://schemas.microsoft.com/office/2006/metadata/properties" xmlns:ns2="a582cb4e-0d44-4dc8-ba95-72143823b4f7" xmlns:ns3="f3d86070-dfa6-4280-9897-2d6631fd64ea" targetNamespace="http://schemas.microsoft.com/office/2006/metadata/properties" ma:root="true" ma:fieldsID="2bdcf161a790dcd2c46d92a4293ca4aa" ns2:_="" ns3:_="">
    <xsd:import namespace="a582cb4e-0d44-4dc8-ba95-72143823b4f7"/>
    <xsd:import namespace="f3d86070-dfa6-4280-9897-2d6631fd64e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Date_x002f_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2cb4e-0d44-4dc8-ba95-72143823b4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996e94-ece0-44d7-9162-fda8700be4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Date_x002f_time" ma:index="21" nillable="true" ma:displayName="Date/time" ma:format="DateOnly" ma:internalName="Date_x002f_time">
      <xsd:simpleType>
        <xsd:restriction base="dms:DateTim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d86070-dfa6-4280-9897-2d6631fd64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AC3D53-DED1-4A22-BBD6-E15DA362C8E4}">
  <ds:schemaRefs>
    <ds:schemaRef ds:uri="http://schemas.microsoft.com/office/infopath/2007/PartnerControls"/>
    <ds:schemaRef ds:uri="http://purl.org/dc/elements/1.1/"/>
    <ds:schemaRef ds:uri="http://purl.org/dc/terms/"/>
    <ds:schemaRef ds:uri="a582cb4e-0d44-4dc8-ba95-72143823b4f7"/>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f3d86070-dfa6-4280-9897-2d6631fd64ea"/>
    <ds:schemaRef ds:uri="http://purl.org/dc/dcmitype/"/>
  </ds:schemaRefs>
</ds:datastoreItem>
</file>

<file path=customXml/itemProps2.xml><?xml version="1.0" encoding="utf-8"?>
<ds:datastoreItem xmlns:ds="http://schemas.openxmlformats.org/officeDocument/2006/customXml" ds:itemID="{81A65331-A93E-4D76-97DC-ADDFB8C483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82cb4e-0d44-4dc8-ba95-72143823b4f7"/>
    <ds:schemaRef ds:uri="f3d86070-dfa6-4280-9897-2d6631fd64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308129-9C2A-4129-9C66-96782929BAD9}">
  <ds:schemaRefs>
    <ds:schemaRef ds:uri="http://schemas.microsoft.com/sharepoint/v3/contenttype/forms"/>
  </ds:schemaRefs>
</ds:datastoreItem>
</file>

<file path=docMetadata/LabelInfo.xml><?xml version="1.0" encoding="utf-8"?>
<clbl:labelList xmlns:clbl="http://schemas.microsoft.com/office/2020/mipLabelMetadata">
  <clbl:label id="{7c14dfa4-c0fc-4725-9f04-76a443deb095}" enabled="0" method="" siteId="{7c14dfa4-c0fc-4725-9f04-76a443deb095}" removed="1"/>
</clbl:labelList>
</file>

<file path=docProps/app.xml><?xml version="1.0" encoding="utf-8"?>
<Properties xmlns="http://schemas.openxmlformats.org/officeDocument/2006/extended-properties" xmlns:vt="http://schemas.openxmlformats.org/officeDocument/2006/docPropsVTypes">
  <Template>Widescreen 16 to 9 Powerpoint template English</Template>
  <TotalTime>2042</TotalTime>
  <Words>5668</Words>
  <Application>Microsoft Office PowerPoint</Application>
  <PresentationFormat>On-screen Show (16:9)</PresentationFormat>
  <Paragraphs>629</Paragraphs>
  <Slides>31</Slides>
  <Notes>30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Aptos</vt:lpstr>
      <vt:lpstr>Arial</vt:lpstr>
      <vt:lpstr>Arial,Sans-Serif</vt:lpstr>
      <vt:lpstr>Calibri</vt:lpstr>
      <vt:lpstr>Segoe UI</vt:lpstr>
      <vt:lpstr>Symbol</vt:lpstr>
      <vt:lpstr>Times New Roman</vt:lpstr>
      <vt:lpstr>VAG Rounded Next</vt:lpstr>
      <vt:lpstr>VAG Rounded Next Medium</vt:lpstr>
      <vt:lpstr>Verdana</vt:lpstr>
      <vt:lpstr>Presentation2</vt:lpstr>
      <vt:lpstr>Custom Design</vt:lpstr>
      <vt:lpstr>New woodland and local communities – understanding the benefits over time Official title: TWF-16 Mapping the social benefits of woodland creation and expansion – proof of concept for setting up a longitudinal network</vt:lpstr>
      <vt:lpstr>Rationale</vt:lpstr>
      <vt:lpstr>Objectives</vt:lpstr>
      <vt:lpstr>Research Questions</vt:lpstr>
      <vt:lpstr>PowerPoint Presentation</vt:lpstr>
      <vt:lpstr>Methodological approach</vt:lpstr>
      <vt:lpstr>Qualitative approach</vt:lpstr>
      <vt:lpstr>Qualitative approach </vt:lpstr>
      <vt:lpstr>Qualitative approach </vt:lpstr>
      <vt:lpstr>Qualitative approach </vt:lpstr>
      <vt:lpstr>Qualitative approach </vt:lpstr>
      <vt:lpstr>Qualitative approach </vt:lpstr>
      <vt:lpstr>Qualitative approach </vt:lpstr>
      <vt:lpstr>Qualitative approach </vt:lpstr>
      <vt:lpstr>Qualitative approach </vt:lpstr>
      <vt:lpstr>Quantitative approach</vt:lpstr>
      <vt:lpstr>Introduction to quantitative approach </vt:lpstr>
      <vt:lpstr>Respondents - location</vt:lpstr>
      <vt:lpstr>PowerPoint Presentation</vt:lpstr>
      <vt:lpstr>Respondents - Visitors</vt:lpstr>
      <vt:lpstr>Respondents - location</vt:lpstr>
      <vt:lpstr>PowerPoint Presentation</vt:lpstr>
      <vt:lpstr>What do visitors &amp; non-visitors think about the new planting?</vt:lpstr>
      <vt:lpstr>What benefits do the new woodlands confer?</vt:lpstr>
      <vt:lpstr>Social &amp; cultural values wrt newly planted trees locally </vt:lpstr>
      <vt:lpstr>What do local communities think about the new woodland?</vt:lpstr>
      <vt:lpstr>What impacts has the new woodland had?</vt:lpstr>
      <vt:lpstr>Methodological learning &amp; informing interventions</vt:lpstr>
      <vt:lpstr>Learning for new woodland sites</vt:lpstr>
      <vt:lpstr>Learning for new woodland sites cont.</vt:lpstr>
      <vt:lpstr>Reporting available</vt:lpstr>
    </vt:vector>
  </TitlesOfParts>
  <Company>Forest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 Brockett</dc:creator>
  <cp:lastModifiedBy>Steven Blyth</cp:lastModifiedBy>
  <cp:revision>7</cp:revision>
  <dcterms:created xsi:type="dcterms:W3CDTF">2024-08-06T14:03:41Z</dcterms:created>
  <dcterms:modified xsi:type="dcterms:W3CDTF">2025-10-13T09:54:41Z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0x010100D5218F320CA7374D99A7F1362A01D140</vt:lpwstr>
  </property>
  <property fmtid="{D5CDD505-2E9C-101B-9397-08002B2CF9AE}" pid="3" name="MediaServiceImageTags">
    <vt:lpwstr/>
  </property>
  <property fmtid="{D5CDD505-2E9C-101B-9397-08002B2CF9AE}" pid="4" name="MSIP_Label_008c3e54-1165-410a-969f-bee94a33b7d6_Enabled">
    <vt:lpwstr>true</vt:lpwstr>
  </property>
  <property fmtid="{D5CDD505-2E9C-101B-9397-08002B2CF9AE}" pid="5" name="MSIP_Label_008c3e54-1165-410a-969f-bee94a33b7d6_SetDate">
    <vt:lpwstr>2024-07-29T14:20:29Z</vt:lpwstr>
  </property>
  <property fmtid="{D5CDD505-2E9C-101B-9397-08002B2CF9AE}" pid="6" name="MSIP_Label_008c3e54-1165-410a-969f-bee94a33b7d6_Method">
    <vt:lpwstr>Standard</vt:lpwstr>
  </property>
  <property fmtid="{D5CDD505-2E9C-101B-9397-08002B2CF9AE}" pid="7" name="MSIP_Label_008c3e54-1165-410a-969f-bee94a33b7d6_Name">
    <vt:lpwstr>General</vt:lpwstr>
  </property>
  <property fmtid="{D5CDD505-2E9C-101B-9397-08002B2CF9AE}" pid="8" name="MSIP_Label_008c3e54-1165-410a-969f-bee94a33b7d6_SiteId">
    <vt:lpwstr>1b923567-07bd-4ac1-85f2-45eda26d837c</vt:lpwstr>
  </property>
  <property fmtid="{D5CDD505-2E9C-101B-9397-08002B2CF9AE}" pid="9" name="MSIP_Label_008c3e54-1165-410a-969f-bee94a33b7d6_ActionId">
    <vt:lpwstr>d79cfc5b-08c0-4770-84ee-040f5a333d58</vt:lpwstr>
  </property>
  <property fmtid="{D5CDD505-2E9C-101B-9397-08002B2CF9AE}" pid="10" name="MSIP_Label_008c3e54-1165-410a-969f-bee94a33b7d6_ContentBits">
    <vt:lpwstr>0</vt:lpwstr>
  </property>
  <property fmtid="{D5CDD505-2E9C-101B-9397-08002B2CF9AE}" pid="11" name="Order">
    <vt:r8>112900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